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6"/>
  </p:notesMasterIdLst>
  <p:sldIdLst>
    <p:sldId id="325" r:id="rId2"/>
    <p:sldId id="373" r:id="rId3"/>
    <p:sldId id="353" r:id="rId4"/>
    <p:sldId id="359" r:id="rId5"/>
    <p:sldId id="374" r:id="rId6"/>
    <p:sldId id="360" r:id="rId7"/>
    <p:sldId id="370" r:id="rId8"/>
    <p:sldId id="396" r:id="rId9"/>
    <p:sldId id="393" r:id="rId10"/>
    <p:sldId id="395" r:id="rId11"/>
    <p:sldId id="389" r:id="rId12"/>
    <p:sldId id="356" r:id="rId13"/>
    <p:sldId id="381" r:id="rId14"/>
    <p:sldId id="350" r:id="rId15"/>
    <p:sldId id="378" r:id="rId16"/>
    <p:sldId id="304" r:id="rId17"/>
    <p:sldId id="305" r:id="rId18"/>
    <p:sldId id="382" r:id="rId19"/>
    <p:sldId id="384" r:id="rId20"/>
    <p:sldId id="385" r:id="rId21"/>
    <p:sldId id="386" r:id="rId22"/>
    <p:sldId id="387" r:id="rId23"/>
    <p:sldId id="390" r:id="rId24"/>
    <p:sldId id="295" r:id="rId25"/>
  </p:sldIdLst>
  <p:sldSz cx="9144000" cy="6858000" type="screen4x3"/>
  <p:notesSz cx="7053263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00FF"/>
    <a:srgbClr val="FF3300"/>
    <a:srgbClr val="003399"/>
    <a:srgbClr val="66FFFF"/>
    <a:srgbClr val="FFFF66"/>
    <a:srgbClr val="FFFF00"/>
    <a:srgbClr val="00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5" autoAdjust="0"/>
    <p:restoredTop sz="94660"/>
  </p:normalViewPr>
  <p:slideViewPr>
    <p:cSldViewPr>
      <p:cViewPr varScale="1">
        <p:scale>
          <a:sx n="45" d="100"/>
          <a:sy n="45" d="100"/>
        </p:scale>
        <p:origin x="-12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56721" cy="46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1" tIns="46746" rIns="93491" bIns="46746" numCol="1" anchor="t" anchorCtr="0" compatLnSpc="1">
            <a:prstTxWarp prst="textNoShape">
              <a:avLst/>
            </a:prstTxWarp>
          </a:bodyPr>
          <a:lstStyle>
            <a:lvl1pPr defTabSz="935077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012" y="1"/>
            <a:ext cx="3056721" cy="46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1" tIns="46746" rIns="93491" bIns="46746" numCol="1" anchor="t" anchorCtr="0" compatLnSpc="1">
            <a:prstTxWarp prst="textNoShape">
              <a:avLst/>
            </a:prstTxWarp>
          </a:bodyPr>
          <a:lstStyle>
            <a:lvl1pPr algn="r" defTabSz="935077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98500"/>
            <a:ext cx="4652963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5633" y="4422131"/>
            <a:ext cx="5641998" cy="418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1" tIns="46746" rIns="93491" bIns="46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723"/>
            <a:ext cx="3056721" cy="46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1" tIns="46746" rIns="93491" bIns="46746" numCol="1" anchor="b" anchorCtr="0" compatLnSpc="1">
            <a:prstTxWarp prst="textNoShape">
              <a:avLst/>
            </a:prstTxWarp>
          </a:bodyPr>
          <a:lstStyle>
            <a:lvl1pPr defTabSz="935077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012" y="8842723"/>
            <a:ext cx="3056721" cy="46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1" tIns="46746" rIns="93491" bIns="46746" numCol="1" anchor="b" anchorCtr="0" compatLnSpc="1">
            <a:prstTxWarp prst="textNoShape">
              <a:avLst/>
            </a:prstTxWarp>
          </a:bodyPr>
          <a:lstStyle>
            <a:lvl1pPr algn="r" defTabSz="935077">
              <a:defRPr sz="1300">
                <a:latin typeface="Arial" charset="0"/>
              </a:defRPr>
            </a:lvl1pPr>
          </a:lstStyle>
          <a:p>
            <a:pPr>
              <a:defRPr/>
            </a:pPr>
            <a:fld id="{43DAE6B3-C2E5-40F5-A4DD-66011380B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C8625-FAFA-461E-969C-6827D6B22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B827C-ADCB-47C7-8FD3-A0D1E37EF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C60D3-B548-47D2-8F89-4644E5352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783D6-9308-4DB2-9574-2CAC7CD033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F65C4-44DC-4A24-BFE8-A88F9B573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1BF99-BC06-42D1-978C-60AE7EDC8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D9170-5911-4886-9635-4AE761822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17010-7415-405C-BFA8-B0C996E4E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9CC01-BB2B-4914-AC36-E8724F574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18B6B-3C52-4B74-B0C5-2D35F34F6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DDD4C-1708-4B2C-837F-710C4B78F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452A2677-D640-4346-8CB3-F77A7672F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oleObject" Target="../embeddings/Microsoft_Office_Excel_97-2003_Worksheet2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~AUT0013"/>
          <p:cNvPicPr>
            <a:picLocks noChangeAspect="1" noChangeArrowheads="1"/>
          </p:cNvPicPr>
          <p:nvPr/>
        </p:nvPicPr>
        <p:blipFill>
          <a:blip r:embed="rId2" cstate="print">
            <a:lum bright="22000"/>
          </a:blip>
          <a:srcRect t="726"/>
          <a:stretch>
            <a:fillRect/>
          </a:stretch>
        </p:blipFill>
        <p:spPr bwMode="auto">
          <a:xfrm>
            <a:off x="34925" y="0"/>
            <a:ext cx="9109075" cy="6858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107950" y="193675"/>
            <a:ext cx="8928100" cy="64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857250" algn="l"/>
              </a:tabLst>
            </a:pPr>
            <a:endParaRPr lang="en-US" sz="2800">
              <a:cs typeface="Times New Roman" pitchFamily="18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1600" b="1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1600" b="1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r>
              <a:rPr lang="en-US" sz="1600" b="1">
                <a:cs typeface="Arial" charset="0"/>
              </a:rPr>
              <a:t> </a:t>
            </a:r>
            <a:endParaRPr lang="en-US" sz="12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r>
              <a:rPr lang="en-US" sz="2000">
                <a:cs typeface="Arial" charset="0"/>
              </a:rPr>
              <a:t>ANIL V. KULKARNI</a:t>
            </a:r>
          </a:p>
          <a:p>
            <a:pPr algn="ctr" eaLnBrk="0" hangingPunct="0">
              <a:tabLst>
                <a:tab pos="857250" algn="l"/>
              </a:tabLst>
            </a:pPr>
            <a:r>
              <a:rPr lang="en-US" sz="2000">
                <a:cs typeface="Arial" charset="0"/>
              </a:rPr>
              <a:t>DISTINGUISHED VISITING SCIENTIST</a:t>
            </a: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20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14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endParaRPr lang="en-US" sz="14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r>
              <a:rPr lang="en-US" sz="1400">
                <a:cs typeface="Arial" charset="0"/>
              </a:rPr>
              <a:t> </a:t>
            </a:r>
            <a:endParaRPr lang="en-US" sz="1200">
              <a:cs typeface="Arial" charset="0"/>
            </a:endParaRPr>
          </a:p>
          <a:p>
            <a:pPr algn="ctr" eaLnBrk="0" hangingPunct="0">
              <a:tabLst>
                <a:tab pos="857250" algn="l"/>
              </a:tabLst>
            </a:pPr>
            <a:r>
              <a:rPr lang="en-US" sz="2400" b="1">
                <a:cs typeface="Arial" charset="0"/>
              </a:rPr>
              <a:t>DIVECHA CENTRE FOR CLIMATE CHANGE</a:t>
            </a:r>
          </a:p>
          <a:p>
            <a:pPr algn="ctr" eaLnBrk="0" hangingPunct="0">
              <a:tabLst>
                <a:tab pos="857250" algn="l"/>
              </a:tabLst>
            </a:pPr>
            <a:r>
              <a:rPr lang="en-US" sz="2400" b="1">
                <a:cs typeface="Arial" charset="0"/>
              </a:rPr>
              <a:t>INDIAN INSTITUTE OF SCIENCE</a:t>
            </a:r>
          </a:p>
          <a:p>
            <a:pPr algn="ctr" eaLnBrk="0" hangingPunct="0">
              <a:tabLst>
                <a:tab pos="857250" algn="l"/>
              </a:tabLst>
            </a:pPr>
            <a:r>
              <a:rPr lang="en-US" sz="2400" b="1">
                <a:cs typeface="Arial" charset="0"/>
              </a:rPr>
              <a:t>BANGALORE  560012 INDIA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logoyell"/>
          <p:cNvPicPr>
            <a:picLocks noChangeAspect="1" noChangeArrowheads="1"/>
          </p:cNvPicPr>
          <p:nvPr/>
        </p:nvPicPr>
        <p:blipFill>
          <a:blip r:embed="rId4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0" y="142875"/>
            <a:ext cx="9144000" cy="4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OBSERVED</a:t>
            </a:r>
            <a:r>
              <a:rPr lang="en-US" sz="2400" b="1" dirty="0" smtClean="0"/>
              <a:t> </a:t>
            </a:r>
            <a:r>
              <a:rPr lang="en-US" sz="2400" b="1" dirty="0" smtClean="0"/>
              <a:t>CHANGES IN HIMALAYAN CRYOSPHERE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8"/>
          <p:cNvGrpSpPr>
            <a:grpSpLocks/>
          </p:cNvGrpSpPr>
          <p:nvPr/>
        </p:nvGrpSpPr>
        <p:grpSpPr bwMode="auto">
          <a:xfrm>
            <a:off x="0" y="260350"/>
            <a:ext cx="9144000" cy="6346825"/>
            <a:chOff x="0" y="164"/>
            <a:chExt cx="5760" cy="3998"/>
          </a:xfrm>
        </p:grpSpPr>
        <p:sp>
          <p:nvSpPr>
            <p:cNvPr id="8195" name="Text Box 2"/>
            <p:cNvSpPr txBox="1">
              <a:spLocks noChangeArrowheads="1"/>
            </p:cNvSpPr>
            <p:nvPr/>
          </p:nvSpPr>
          <p:spPr bwMode="auto">
            <a:xfrm>
              <a:off x="1791" y="164"/>
              <a:ext cx="183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 b="1">
                  <a:solidFill>
                    <a:srgbClr val="0000FF"/>
                  </a:solidFill>
                </a:rPr>
                <a:t>The Himalaya </a:t>
              </a:r>
            </a:p>
          </p:txBody>
        </p:sp>
        <p:grpSp>
          <p:nvGrpSpPr>
            <p:cNvPr id="8196" name="Group 3"/>
            <p:cNvGrpSpPr>
              <a:grpSpLocks/>
            </p:cNvGrpSpPr>
            <p:nvPr/>
          </p:nvGrpSpPr>
          <p:grpSpPr bwMode="auto">
            <a:xfrm>
              <a:off x="0" y="754"/>
              <a:ext cx="5760" cy="3408"/>
              <a:chOff x="336" y="768"/>
              <a:chExt cx="5184" cy="2640"/>
            </a:xfrm>
          </p:grpSpPr>
          <p:pic>
            <p:nvPicPr>
              <p:cNvPr id="8197" name="Picture 4" descr="HIM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6" y="768"/>
                <a:ext cx="5184" cy="26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98" name="Oval 5"/>
              <p:cNvSpPr>
                <a:spLocks noChangeArrowheads="1"/>
              </p:cNvSpPr>
              <p:nvPr/>
            </p:nvSpPr>
            <p:spPr bwMode="auto">
              <a:xfrm>
                <a:off x="1056" y="912"/>
                <a:ext cx="1776" cy="1104"/>
              </a:xfrm>
              <a:prstGeom prst="ellipse">
                <a:avLst/>
              </a:prstGeom>
              <a:solidFill>
                <a:srgbClr val="66FF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9" name="Text Box 6"/>
              <p:cNvSpPr txBox="1">
                <a:spLocks noChangeArrowheads="1"/>
              </p:cNvSpPr>
              <p:nvPr/>
            </p:nvSpPr>
            <p:spPr bwMode="auto">
              <a:xfrm>
                <a:off x="3408" y="1200"/>
                <a:ext cx="1367" cy="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400" b="1">
                    <a:latin typeface="Times New Roman" pitchFamily="18" charset="0"/>
                  </a:rPr>
                  <a:t>THE HIMALYA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8200" name="Oval 7"/>
              <p:cNvSpPr>
                <a:spLocks noChangeArrowheads="1"/>
              </p:cNvSpPr>
              <p:nvPr/>
            </p:nvSpPr>
            <p:spPr bwMode="auto">
              <a:xfrm>
                <a:off x="1920" y="1920"/>
                <a:ext cx="1776" cy="720"/>
              </a:xfrm>
              <a:prstGeom prst="ellipse">
                <a:avLst/>
              </a:prstGeom>
              <a:solidFill>
                <a:srgbClr val="FFFFCC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1" name="Oval 8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1584" cy="864"/>
              </a:xfrm>
              <a:prstGeom prst="ellipse">
                <a:avLst/>
              </a:prstGeom>
              <a:solidFill>
                <a:srgbClr val="FFCCFF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2" name="Text Box 9"/>
              <p:cNvSpPr txBox="1">
                <a:spLocks noChangeArrowheads="1"/>
              </p:cNvSpPr>
              <p:nvPr/>
            </p:nvSpPr>
            <p:spPr bwMode="auto">
              <a:xfrm>
                <a:off x="474" y="1200"/>
                <a:ext cx="758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1">
                    <a:solidFill>
                      <a:srgbClr val="FF3300"/>
                    </a:solidFill>
                    <a:latin typeface="CG Times" pitchFamily="18" charset="0"/>
                  </a:rPr>
                  <a:t>North-West</a:t>
                </a:r>
              </a:p>
              <a:p>
                <a:pPr algn="ctr" eaLnBrk="0" hangingPunct="0"/>
                <a:r>
                  <a:rPr lang="en-US" b="1">
                    <a:solidFill>
                      <a:srgbClr val="FF3300"/>
                    </a:solidFill>
                    <a:latin typeface="CG Times" pitchFamily="18" charset="0"/>
                  </a:rPr>
                  <a:t>Himalaya</a:t>
                </a:r>
                <a:endParaRPr lang="en-US" sz="2000" b="1">
                  <a:latin typeface="CG Times" pitchFamily="18" charset="0"/>
                </a:endParaRPr>
              </a:p>
            </p:txBody>
          </p:sp>
          <p:sp>
            <p:nvSpPr>
              <p:cNvPr id="8203" name="Text Box 10"/>
              <p:cNvSpPr txBox="1">
                <a:spLocks noChangeArrowheads="1"/>
              </p:cNvSpPr>
              <p:nvPr/>
            </p:nvSpPr>
            <p:spPr bwMode="auto">
              <a:xfrm>
                <a:off x="1475" y="2160"/>
                <a:ext cx="645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1">
                    <a:solidFill>
                      <a:srgbClr val="0033CC"/>
                    </a:solidFill>
                    <a:latin typeface="CG Times" pitchFamily="18" charset="0"/>
                  </a:rPr>
                  <a:t>Central</a:t>
                </a:r>
              </a:p>
              <a:p>
                <a:pPr algn="ctr" eaLnBrk="0" hangingPunct="0"/>
                <a:r>
                  <a:rPr lang="en-US" b="1">
                    <a:solidFill>
                      <a:srgbClr val="0033CC"/>
                    </a:solidFill>
                    <a:latin typeface="CG Times" pitchFamily="18" charset="0"/>
                  </a:rPr>
                  <a:t>Himalaya</a:t>
                </a:r>
                <a:endParaRPr lang="en-US" sz="2000" b="1">
                  <a:latin typeface="CG Times" pitchFamily="18" charset="0"/>
                </a:endParaRPr>
              </a:p>
            </p:txBody>
          </p:sp>
          <p:sp>
            <p:nvSpPr>
              <p:cNvPr id="8204" name="Text Box 11"/>
              <p:cNvSpPr txBox="1">
                <a:spLocks noChangeArrowheads="1"/>
              </p:cNvSpPr>
              <p:nvPr/>
            </p:nvSpPr>
            <p:spPr bwMode="auto">
              <a:xfrm>
                <a:off x="3683" y="2640"/>
                <a:ext cx="645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1">
                    <a:latin typeface="CG Times" pitchFamily="18" charset="0"/>
                  </a:rPr>
                  <a:t>Eastern</a:t>
                </a:r>
              </a:p>
              <a:p>
                <a:pPr algn="ctr" eaLnBrk="0" hangingPunct="0"/>
                <a:r>
                  <a:rPr lang="en-US" b="1">
                    <a:latin typeface="CG Times" pitchFamily="18" charset="0"/>
                  </a:rPr>
                  <a:t>Himalaya</a:t>
                </a:r>
                <a:endParaRPr lang="en-US" sz="2000" b="1">
                  <a:latin typeface="CG Times" pitchFamily="18" charset="0"/>
                </a:endParaRPr>
              </a:p>
            </p:txBody>
          </p:sp>
          <p:sp>
            <p:nvSpPr>
              <p:cNvPr id="8205" name="Freeform 12"/>
              <p:cNvSpPr>
                <a:spLocks/>
              </p:cNvSpPr>
              <p:nvPr/>
            </p:nvSpPr>
            <p:spPr bwMode="auto">
              <a:xfrm>
                <a:off x="1680" y="1344"/>
                <a:ext cx="3552" cy="1248"/>
              </a:xfrm>
              <a:custGeom>
                <a:avLst/>
                <a:gdLst>
                  <a:gd name="T0" fmla="*/ 0 w 3552"/>
                  <a:gd name="T1" fmla="*/ 0 h 1248"/>
                  <a:gd name="T2" fmla="*/ 144 w 3552"/>
                  <a:gd name="T3" fmla="*/ 96 h 1248"/>
                  <a:gd name="T4" fmla="*/ 240 w 3552"/>
                  <a:gd name="T5" fmla="*/ 192 h 1248"/>
                  <a:gd name="T6" fmla="*/ 336 w 3552"/>
                  <a:gd name="T7" fmla="*/ 288 h 1248"/>
                  <a:gd name="T8" fmla="*/ 432 w 3552"/>
                  <a:gd name="T9" fmla="*/ 432 h 1248"/>
                  <a:gd name="T10" fmla="*/ 480 w 3552"/>
                  <a:gd name="T11" fmla="*/ 480 h 1248"/>
                  <a:gd name="T12" fmla="*/ 528 w 3552"/>
                  <a:gd name="T13" fmla="*/ 528 h 1248"/>
                  <a:gd name="T14" fmla="*/ 624 w 3552"/>
                  <a:gd name="T15" fmla="*/ 624 h 1248"/>
                  <a:gd name="T16" fmla="*/ 720 w 3552"/>
                  <a:gd name="T17" fmla="*/ 672 h 1248"/>
                  <a:gd name="T18" fmla="*/ 816 w 3552"/>
                  <a:gd name="T19" fmla="*/ 768 h 1248"/>
                  <a:gd name="T20" fmla="*/ 960 w 3552"/>
                  <a:gd name="T21" fmla="*/ 864 h 1248"/>
                  <a:gd name="T22" fmla="*/ 1104 w 3552"/>
                  <a:gd name="T23" fmla="*/ 960 h 1248"/>
                  <a:gd name="T24" fmla="*/ 1248 w 3552"/>
                  <a:gd name="T25" fmla="*/ 1056 h 1248"/>
                  <a:gd name="T26" fmla="*/ 1392 w 3552"/>
                  <a:gd name="T27" fmla="*/ 1104 h 1248"/>
                  <a:gd name="T28" fmla="*/ 1488 w 3552"/>
                  <a:gd name="T29" fmla="*/ 1152 h 1248"/>
                  <a:gd name="T30" fmla="*/ 1680 w 3552"/>
                  <a:gd name="T31" fmla="*/ 1200 h 1248"/>
                  <a:gd name="T32" fmla="*/ 1824 w 3552"/>
                  <a:gd name="T33" fmla="*/ 1248 h 1248"/>
                  <a:gd name="T34" fmla="*/ 2016 w 3552"/>
                  <a:gd name="T35" fmla="*/ 1248 h 1248"/>
                  <a:gd name="T36" fmla="*/ 2208 w 3552"/>
                  <a:gd name="T37" fmla="*/ 1248 h 1248"/>
                  <a:gd name="T38" fmla="*/ 2448 w 3552"/>
                  <a:gd name="T39" fmla="*/ 1248 h 1248"/>
                  <a:gd name="T40" fmla="*/ 2688 w 3552"/>
                  <a:gd name="T41" fmla="*/ 1248 h 1248"/>
                  <a:gd name="T42" fmla="*/ 2832 w 3552"/>
                  <a:gd name="T43" fmla="*/ 1248 h 1248"/>
                  <a:gd name="T44" fmla="*/ 2976 w 3552"/>
                  <a:gd name="T45" fmla="*/ 1200 h 1248"/>
                  <a:gd name="T46" fmla="*/ 3072 w 3552"/>
                  <a:gd name="T47" fmla="*/ 1152 h 1248"/>
                  <a:gd name="T48" fmla="*/ 3216 w 3552"/>
                  <a:gd name="T49" fmla="*/ 1056 h 1248"/>
                  <a:gd name="T50" fmla="*/ 3360 w 3552"/>
                  <a:gd name="T51" fmla="*/ 1008 h 1248"/>
                  <a:gd name="T52" fmla="*/ 3456 w 3552"/>
                  <a:gd name="T53" fmla="*/ 960 h 1248"/>
                  <a:gd name="T54" fmla="*/ 3552 w 3552"/>
                  <a:gd name="T55" fmla="*/ 960 h 124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552"/>
                  <a:gd name="T85" fmla="*/ 0 h 1248"/>
                  <a:gd name="T86" fmla="*/ 3552 w 3552"/>
                  <a:gd name="T87" fmla="*/ 1248 h 124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552" h="1248">
                    <a:moveTo>
                      <a:pt x="0" y="0"/>
                    </a:moveTo>
                    <a:lnTo>
                      <a:pt x="144" y="96"/>
                    </a:lnTo>
                    <a:lnTo>
                      <a:pt x="240" y="192"/>
                    </a:lnTo>
                    <a:lnTo>
                      <a:pt x="336" y="288"/>
                    </a:lnTo>
                    <a:lnTo>
                      <a:pt x="432" y="432"/>
                    </a:lnTo>
                    <a:lnTo>
                      <a:pt x="480" y="480"/>
                    </a:lnTo>
                    <a:lnTo>
                      <a:pt x="528" y="528"/>
                    </a:lnTo>
                    <a:lnTo>
                      <a:pt x="624" y="624"/>
                    </a:lnTo>
                    <a:lnTo>
                      <a:pt x="720" y="672"/>
                    </a:lnTo>
                    <a:lnTo>
                      <a:pt x="816" y="768"/>
                    </a:lnTo>
                    <a:lnTo>
                      <a:pt x="960" y="864"/>
                    </a:lnTo>
                    <a:lnTo>
                      <a:pt x="1104" y="960"/>
                    </a:lnTo>
                    <a:lnTo>
                      <a:pt x="1248" y="1056"/>
                    </a:lnTo>
                    <a:lnTo>
                      <a:pt x="1392" y="1104"/>
                    </a:lnTo>
                    <a:lnTo>
                      <a:pt x="1488" y="1152"/>
                    </a:lnTo>
                    <a:lnTo>
                      <a:pt x="1680" y="1200"/>
                    </a:lnTo>
                    <a:lnTo>
                      <a:pt x="1824" y="1248"/>
                    </a:lnTo>
                    <a:lnTo>
                      <a:pt x="2016" y="1248"/>
                    </a:lnTo>
                    <a:lnTo>
                      <a:pt x="2208" y="1248"/>
                    </a:lnTo>
                    <a:lnTo>
                      <a:pt x="2448" y="1248"/>
                    </a:lnTo>
                    <a:lnTo>
                      <a:pt x="2688" y="1248"/>
                    </a:lnTo>
                    <a:lnTo>
                      <a:pt x="2832" y="1248"/>
                    </a:lnTo>
                    <a:lnTo>
                      <a:pt x="2976" y="1200"/>
                    </a:lnTo>
                    <a:lnTo>
                      <a:pt x="3072" y="1152"/>
                    </a:lnTo>
                    <a:lnTo>
                      <a:pt x="3216" y="1056"/>
                    </a:lnTo>
                    <a:lnTo>
                      <a:pt x="3360" y="1008"/>
                    </a:lnTo>
                    <a:lnTo>
                      <a:pt x="3456" y="960"/>
                    </a:lnTo>
                    <a:lnTo>
                      <a:pt x="3552" y="960"/>
                    </a:lnTo>
                  </a:path>
                </a:pathLst>
              </a:cu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6" name="Freeform 13"/>
              <p:cNvSpPr>
                <a:spLocks/>
              </p:cNvSpPr>
              <p:nvPr/>
            </p:nvSpPr>
            <p:spPr bwMode="auto">
              <a:xfrm>
                <a:off x="1680" y="864"/>
                <a:ext cx="768" cy="720"/>
              </a:xfrm>
              <a:custGeom>
                <a:avLst/>
                <a:gdLst>
                  <a:gd name="T0" fmla="*/ 0 w 768"/>
                  <a:gd name="T1" fmla="*/ 0 h 720"/>
                  <a:gd name="T2" fmla="*/ 48 w 768"/>
                  <a:gd name="T3" fmla="*/ 48 h 720"/>
                  <a:gd name="T4" fmla="*/ 96 w 768"/>
                  <a:gd name="T5" fmla="*/ 48 h 720"/>
                  <a:gd name="T6" fmla="*/ 96 w 768"/>
                  <a:gd name="T7" fmla="*/ 96 h 720"/>
                  <a:gd name="T8" fmla="*/ 96 w 768"/>
                  <a:gd name="T9" fmla="*/ 144 h 720"/>
                  <a:gd name="T10" fmla="*/ 144 w 768"/>
                  <a:gd name="T11" fmla="*/ 192 h 720"/>
                  <a:gd name="T12" fmla="*/ 192 w 768"/>
                  <a:gd name="T13" fmla="*/ 240 h 720"/>
                  <a:gd name="T14" fmla="*/ 288 w 768"/>
                  <a:gd name="T15" fmla="*/ 288 h 720"/>
                  <a:gd name="T16" fmla="*/ 336 w 768"/>
                  <a:gd name="T17" fmla="*/ 288 h 720"/>
                  <a:gd name="T18" fmla="*/ 384 w 768"/>
                  <a:gd name="T19" fmla="*/ 336 h 720"/>
                  <a:gd name="T20" fmla="*/ 480 w 768"/>
                  <a:gd name="T21" fmla="*/ 432 h 720"/>
                  <a:gd name="T22" fmla="*/ 528 w 768"/>
                  <a:gd name="T23" fmla="*/ 480 h 720"/>
                  <a:gd name="T24" fmla="*/ 576 w 768"/>
                  <a:gd name="T25" fmla="*/ 528 h 720"/>
                  <a:gd name="T26" fmla="*/ 672 w 768"/>
                  <a:gd name="T27" fmla="*/ 624 h 720"/>
                  <a:gd name="T28" fmla="*/ 720 w 768"/>
                  <a:gd name="T29" fmla="*/ 672 h 720"/>
                  <a:gd name="T30" fmla="*/ 768 w 768"/>
                  <a:gd name="T31" fmla="*/ 72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8"/>
                  <a:gd name="T49" fmla="*/ 0 h 720"/>
                  <a:gd name="T50" fmla="*/ 768 w 768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8" h="720">
                    <a:moveTo>
                      <a:pt x="0" y="0"/>
                    </a:moveTo>
                    <a:cubicBezTo>
                      <a:pt x="16" y="20"/>
                      <a:pt x="32" y="40"/>
                      <a:pt x="48" y="48"/>
                    </a:cubicBezTo>
                    <a:cubicBezTo>
                      <a:pt x="64" y="56"/>
                      <a:pt x="88" y="40"/>
                      <a:pt x="96" y="48"/>
                    </a:cubicBezTo>
                    <a:cubicBezTo>
                      <a:pt x="104" y="56"/>
                      <a:pt x="96" y="80"/>
                      <a:pt x="96" y="96"/>
                    </a:cubicBezTo>
                    <a:cubicBezTo>
                      <a:pt x="96" y="112"/>
                      <a:pt x="88" y="128"/>
                      <a:pt x="96" y="144"/>
                    </a:cubicBezTo>
                    <a:cubicBezTo>
                      <a:pt x="104" y="160"/>
                      <a:pt x="128" y="176"/>
                      <a:pt x="144" y="192"/>
                    </a:cubicBezTo>
                    <a:cubicBezTo>
                      <a:pt x="160" y="208"/>
                      <a:pt x="168" y="224"/>
                      <a:pt x="192" y="240"/>
                    </a:cubicBezTo>
                    <a:cubicBezTo>
                      <a:pt x="216" y="256"/>
                      <a:pt x="264" y="280"/>
                      <a:pt x="288" y="288"/>
                    </a:cubicBezTo>
                    <a:cubicBezTo>
                      <a:pt x="312" y="296"/>
                      <a:pt x="320" y="280"/>
                      <a:pt x="336" y="288"/>
                    </a:cubicBezTo>
                    <a:cubicBezTo>
                      <a:pt x="352" y="296"/>
                      <a:pt x="360" y="312"/>
                      <a:pt x="384" y="336"/>
                    </a:cubicBezTo>
                    <a:cubicBezTo>
                      <a:pt x="408" y="360"/>
                      <a:pt x="456" y="408"/>
                      <a:pt x="480" y="432"/>
                    </a:cubicBezTo>
                    <a:cubicBezTo>
                      <a:pt x="504" y="456"/>
                      <a:pt x="512" y="464"/>
                      <a:pt x="528" y="480"/>
                    </a:cubicBezTo>
                    <a:cubicBezTo>
                      <a:pt x="544" y="496"/>
                      <a:pt x="552" y="504"/>
                      <a:pt x="576" y="528"/>
                    </a:cubicBezTo>
                    <a:cubicBezTo>
                      <a:pt x="600" y="552"/>
                      <a:pt x="648" y="600"/>
                      <a:pt x="672" y="624"/>
                    </a:cubicBezTo>
                    <a:cubicBezTo>
                      <a:pt x="696" y="648"/>
                      <a:pt x="704" y="656"/>
                      <a:pt x="720" y="672"/>
                    </a:cubicBezTo>
                    <a:cubicBezTo>
                      <a:pt x="736" y="688"/>
                      <a:pt x="760" y="712"/>
                      <a:pt x="768" y="720"/>
                    </a:cubicBezTo>
                  </a:path>
                </a:pathLst>
              </a:custGeom>
              <a:noFill/>
              <a:ln w="38100">
                <a:solidFill>
                  <a:srgbClr val="CC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7" name="Freeform 14"/>
              <p:cNvSpPr>
                <a:spLocks/>
              </p:cNvSpPr>
              <p:nvPr/>
            </p:nvSpPr>
            <p:spPr bwMode="auto">
              <a:xfrm>
                <a:off x="1920" y="1440"/>
                <a:ext cx="336" cy="240"/>
              </a:xfrm>
              <a:custGeom>
                <a:avLst/>
                <a:gdLst>
                  <a:gd name="T0" fmla="*/ 0 w 336"/>
                  <a:gd name="T1" fmla="*/ 0 h 240"/>
                  <a:gd name="T2" fmla="*/ 144 w 336"/>
                  <a:gd name="T3" fmla="*/ 48 h 240"/>
                  <a:gd name="T4" fmla="*/ 192 w 336"/>
                  <a:gd name="T5" fmla="*/ 96 h 240"/>
                  <a:gd name="T6" fmla="*/ 288 w 336"/>
                  <a:gd name="T7" fmla="*/ 192 h 240"/>
                  <a:gd name="T8" fmla="*/ 336 w 336"/>
                  <a:gd name="T9" fmla="*/ 24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240"/>
                  <a:gd name="T17" fmla="*/ 336 w 33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240">
                    <a:moveTo>
                      <a:pt x="0" y="0"/>
                    </a:moveTo>
                    <a:lnTo>
                      <a:pt x="144" y="48"/>
                    </a:lnTo>
                    <a:lnTo>
                      <a:pt x="192" y="96"/>
                    </a:lnTo>
                    <a:lnTo>
                      <a:pt x="288" y="192"/>
                    </a:lnTo>
                    <a:lnTo>
                      <a:pt x="336" y="240"/>
                    </a:lnTo>
                  </a:path>
                </a:pathLst>
              </a:custGeom>
              <a:noFill/>
              <a:ln w="38100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8" name="Freeform 15"/>
              <p:cNvSpPr>
                <a:spLocks/>
              </p:cNvSpPr>
              <p:nvPr/>
            </p:nvSpPr>
            <p:spPr bwMode="auto">
              <a:xfrm>
                <a:off x="1560" y="1520"/>
                <a:ext cx="1616" cy="1128"/>
              </a:xfrm>
              <a:custGeom>
                <a:avLst/>
                <a:gdLst>
                  <a:gd name="T0" fmla="*/ 0 w 1616"/>
                  <a:gd name="T1" fmla="*/ 0 h 1128"/>
                  <a:gd name="T2" fmla="*/ 192 w 1616"/>
                  <a:gd name="T3" fmla="*/ 48 h 1128"/>
                  <a:gd name="T4" fmla="*/ 240 w 1616"/>
                  <a:gd name="T5" fmla="*/ 80 h 1128"/>
                  <a:gd name="T6" fmla="*/ 336 w 1616"/>
                  <a:gd name="T7" fmla="*/ 120 h 1128"/>
                  <a:gd name="T8" fmla="*/ 440 w 1616"/>
                  <a:gd name="T9" fmla="*/ 216 h 1128"/>
                  <a:gd name="T10" fmla="*/ 456 w 1616"/>
                  <a:gd name="T11" fmla="*/ 240 h 1128"/>
                  <a:gd name="T12" fmla="*/ 480 w 1616"/>
                  <a:gd name="T13" fmla="*/ 248 h 1128"/>
                  <a:gd name="T14" fmla="*/ 512 w 1616"/>
                  <a:gd name="T15" fmla="*/ 280 h 1128"/>
                  <a:gd name="T16" fmla="*/ 528 w 1616"/>
                  <a:gd name="T17" fmla="*/ 304 h 1128"/>
                  <a:gd name="T18" fmla="*/ 552 w 1616"/>
                  <a:gd name="T19" fmla="*/ 320 h 1128"/>
                  <a:gd name="T20" fmla="*/ 608 w 1616"/>
                  <a:gd name="T21" fmla="*/ 384 h 1128"/>
                  <a:gd name="T22" fmla="*/ 664 w 1616"/>
                  <a:gd name="T23" fmla="*/ 440 h 1128"/>
                  <a:gd name="T24" fmla="*/ 720 w 1616"/>
                  <a:gd name="T25" fmla="*/ 504 h 1128"/>
                  <a:gd name="T26" fmla="*/ 800 w 1616"/>
                  <a:gd name="T27" fmla="*/ 584 h 1128"/>
                  <a:gd name="T28" fmla="*/ 816 w 1616"/>
                  <a:gd name="T29" fmla="*/ 608 h 1128"/>
                  <a:gd name="T30" fmla="*/ 864 w 1616"/>
                  <a:gd name="T31" fmla="*/ 640 h 1128"/>
                  <a:gd name="T32" fmla="*/ 904 w 1616"/>
                  <a:gd name="T33" fmla="*/ 680 h 1128"/>
                  <a:gd name="T34" fmla="*/ 968 w 1616"/>
                  <a:gd name="T35" fmla="*/ 744 h 1128"/>
                  <a:gd name="T36" fmla="*/ 984 w 1616"/>
                  <a:gd name="T37" fmla="*/ 768 h 1128"/>
                  <a:gd name="T38" fmla="*/ 1056 w 1616"/>
                  <a:gd name="T39" fmla="*/ 824 h 1128"/>
                  <a:gd name="T40" fmla="*/ 1104 w 1616"/>
                  <a:gd name="T41" fmla="*/ 856 h 1128"/>
                  <a:gd name="T42" fmla="*/ 1176 w 1616"/>
                  <a:gd name="T43" fmla="*/ 872 h 1128"/>
                  <a:gd name="T44" fmla="*/ 1248 w 1616"/>
                  <a:gd name="T45" fmla="*/ 912 h 1128"/>
                  <a:gd name="T46" fmla="*/ 1344 w 1616"/>
                  <a:gd name="T47" fmla="*/ 944 h 1128"/>
                  <a:gd name="T48" fmla="*/ 1488 w 1616"/>
                  <a:gd name="T49" fmla="*/ 1040 h 1128"/>
                  <a:gd name="T50" fmla="*/ 1560 w 1616"/>
                  <a:gd name="T51" fmla="*/ 1080 h 1128"/>
                  <a:gd name="T52" fmla="*/ 1616 w 1616"/>
                  <a:gd name="T53" fmla="*/ 1128 h 11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616"/>
                  <a:gd name="T82" fmla="*/ 0 h 1128"/>
                  <a:gd name="T83" fmla="*/ 1616 w 1616"/>
                  <a:gd name="T84" fmla="*/ 1128 h 11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616" h="1128">
                    <a:moveTo>
                      <a:pt x="0" y="0"/>
                    </a:moveTo>
                    <a:cubicBezTo>
                      <a:pt x="69" y="8"/>
                      <a:pt x="127" y="26"/>
                      <a:pt x="192" y="48"/>
                    </a:cubicBezTo>
                    <a:cubicBezTo>
                      <a:pt x="210" y="54"/>
                      <a:pt x="222" y="74"/>
                      <a:pt x="240" y="80"/>
                    </a:cubicBezTo>
                    <a:cubicBezTo>
                      <a:pt x="275" y="92"/>
                      <a:pt x="302" y="109"/>
                      <a:pt x="336" y="120"/>
                    </a:cubicBezTo>
                    <a:cubicBezTo>
                      <a:pt x="363" y="161"/>
                      <a:pt x="392" y="200"/>
                      <a:pt x="440" y="216"/>
                    </a:cubicBezTo>
                    <a:cubicBezTo>
                      <a:pt x="445" y="224"/>
                      <a:pt x="448" y="234"/>
                      <a:pt x="456" y="240"/>
                    </a:cubicBezTo>
                    <a:cubicBezTo>
                      <a:pt x="463" y="245"/>
                      <a:pt x="474" y="242"/>
                      <a:pt x="480" y="248"/>
                    </a:cubicBezTo>
                    <a:cubicBezTo>
                      <a:pt x="523" y="291"/>
                      <a:pt x="448" y="259"/>
                      <a:pt x="512" y="280"/>
                    </a:cubicBezTo>
                    <a:cubicBezTo>
                      <a:pt x="517" y="288"/>
                      <a:pt x="521" y="297"/>
                      <a:pt x="528" y="304"/>
                    </a:cubicBezTo>
                    <a:cubicBezTo>
                      <a:pt x="535" y="311"/>
                      <a:pt x="546" y="313"/>
                      <a:pt x="552" y="320"/>
                    </a:cubicBezTo>
                    <a:cubicBezTo>
                      <a:pt x="617" y="395"/>
                      <a:pt x="554" y="348"/>
                      <a:pt x="608" y="384"/>
                    </a:cubicBezTo>
                    <a:cubicBezTo>
                      <a:pt x="622" y="426"/>
                      <a:pt x="636" y="404"/>
                      <a:pt x="664" y="440"/>
                    </a:cubicBezTo>
                    <a:cubicBezTo>
                      <a:pt x="714" y="505"/>
                      <a:pt x="674" y="473"/>
                      <a:pt x="720" y="504"/>
                    </a:cubicBezTo>
                    <a:cubicBezTo>
                      <a:pt x="737" y="530"/>
                      <a:pt x="774" y="567"/>
                      <a:pt x="800" y="584"/>
                    </a:cubicBezTo>
                    <a:cubicBezTo>
                      <a:pt x="805" y="592"/>
                      <a:pt x="809" y="602"/>
                      <a:pt x="816" y="608"/>
                    </a:cubicBezTo>
                    <a:cubicBezTo>
                      <a:pt x="830" y="621"/>
                      <a:pt x="864" y="640"/>
                      <a:pt x="864" y="640"/>
                    </a:cubicBezTo>
                    <a:cubicBezTo>
                      <a:pt x="907" y="704"/>
                      <a:pt x="851" y="627"/>
                      <a:pt x="904" y="680"/>
                    </a:cubicBezTo>
                    <a:cubicBezTo>
                      <a:pt x="927" y="703"/>
                      <a:pt x="940" y="725"/>
                      <a:pt x="968" y="744"/>
                    </a:cubicBezTo>
                    <a:cubicBezTo>
                      <a:pt x="973" y="752"/>
                      <a:pt x="977" y="762"/>
                      <a:pt x="984" y="768"/>
                    </a:cubicBezTo>
                    <a:cubicBezTo>
                      <a:pt x="1007" y="788"/>
                      <a:pt x="1032" y="805"/>
                      <a:pt x="1056" y="824"/>
                    </a:cubicBezTo>
                    <a:cubicBezTo>
                      <a:pt x="1071" y="836"/>
                      <a:pt x="1085" y="853"/>
                      <a:pt x="1104" y="856"/>
                    </a:cubicBezTo>
                    <a:cubicBezTo>
                      <a:pt x="1122" y="859"/>
                      <a:pt x="1156" y="862"/>
                      <a:pt x="1176" y="872"/>
                    </a:cubicBezTo>
                    <a:cubicBezTo>
                      <a:pt x="1200" y="884"/>
                      <a:pt x="1223" y="901"/>
                      <a:pt x="1248" y="912"/>
                    </a:cubicBezTo>
                    <a:cubicBezTo>
                      <a:pt x="1273" y="923"/>
                      <a:pt x="1320" y="928"/>
                      <a:pt x="1344" y="944"/>
                    </a:cubicBezTo>
                    <a:cubicBezTo>
                      <a:pt x="1378" y="967"/>
                      <a:pt x="1450" y="1027"/>
                      <a:pt x="1488" y="1040"/>
                    </a:cubicBezTo>
                    <a:cubicBezTo>
                      <a:pt x="1514" y="1049"/>
                      <a:pt x="1560" y="1080"/>
                      <a:pt x="1560" y="1080"/>
                    </a:cubicBezTo>
                    <a:cubicBezTo>
                      <a:pt x="1576" y="1105"/>
                      <a:pt x="1590" y="1115"/>
                      <a:pt x="1616" y="1128"/>
                    </a:cubicBezTo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09" name="Freeform 16"/>
              <p:cNvSpPr>
                <a:spLocks/>
              </p:cNvSpPr>
              <p:nvPr/>
            </p:nvSpPr>
            <p:spPr bwMode="auto">
              <a:xfrm>
                <a:off x="1992" y="1312"/>
                <a:ext cx="416" cy="320"/>
              </a:xfrm>
              <a:custGeom>
                <a:avLst/>
                <a:gdLst>
                  <a:gd name="T0" fmla="*/ 0 w 416"/>
                  <a:gd name="T1" fmla="*/ 0 h 320"/>
                  <a:gd name="T2" fmla="*/ 64 w 416"/>
                  <a:gd name="T3" fmla="*/ 48 h 320"/>
                  <a:gd name="T4" fmla="*/ 104 w 416"/>
                  <a:gd name="T5" fmla="*/ 88 h 320"/>
                  <a:gd name="T6" fmla="*/ 120 w 416"/>
                  <a:gd name="T7" fmla="*/ 112 h 320"/>
                  <a:gd name="T8" fmla="*/ 216 w 416"/>
                  <a:gd name="T9" fmla="*/ 176 h 320"/>
                  <a:gd name="T10" fmla="*/ 288 w 416"/>
                  <a:gd name="T11" fmla="*/ 216 h 320"/>
                  <a:gd name="T12" fmla="*/ 416 w 416"/>
                  <a:gd name="T13" fmla="*/ 320 h 3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6"/>
                  <a:gd name="T22" fmla="*/ 0 h 320"/>
                  <a:gd name="T23" fmla="*/ 416 w 416"/>
                  <a:gd name="T24" fmla="*/ 320 h 3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6" h="320">
                    <a:moveTo>
                      <a:pt x="0" y="0"/>
                    </a:moveTo>
                    <a:cubicBezTo>
                      <a:pt x="30" y="10"/>
                      <a:pt x="37" y="30"/>
                      <a:pt x="64" y="48"/>
                    </a:cubicBezTo>
                    <a:cubicBezTo>
                      <a:pt x="107" y="112"/>
                      <a:pt x="51" y="35"/>
                      <a:pt x="104" y="88"/>
                    </a:cubicBezTo>
                    <a:cubicBezTo>
                      <a:pt x="111" y="95"/>
                      <a:pt x="114" y="105"/>
                      <a:pt x="120" y="112"/>
                    </a:cubicBezTo>
                    <a:cubicBezTo>
                      <a:pt x="170" y="169"/>
                      <a:pt x="154" y="155"/>
                      <a:pt x="216" y="176"/>
                    </a:cubicBezTo>
                    <a:cubicBezTo>
                      <a:pt x="242" y="185"/>
                      <a:pt x="262" y="207"/>
                      <a:pt x="288" y="216"/>
                    </a:cubicBezTo>
                    <a:cubicBezTo>
                      <a:pt x="326" y="272"/>
                      <a:pt x="370" y="274"/>
                      <a:pt x="416" y="320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0" name="Text Box 17"/>
              <p:cNvSpPr txBox="1">
                <a:spLocks noChangeArrowheads="1"/>
              </p:cNvSpPr>
              <p:nvPr/>
            </p:nvSpPr>
            <p:spPr bwMode="auto">
              <a:xfrm>
                <a:off x="2880" y="912"/>
                <a:ext cx="876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 b="1" i="1">
                    <a:solidFill>
                      <a:srgbClr val="D60093"/>
                    </a:solidFill>
                    <a:latin typeface="Times New Roman" pitchFamily="18" charset="0"/>
                  </a:rPr>
                  <a:t>Karakoram Range</a:t>
                </a:r>
                <a:endParaRPr lang="en-US" sz="2400" b="1" i="1">
                  <a:solidFill>
                    <a:srgbClr val="D60093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8211" name="AutoShape 18"/>
              <p:cNvCxnSpPr>
                <a:cxnSpLocks noChangeShapeType="1"/>
                <a:stCxn id="8206" idx="10"/>
                <a:endCxn id="8210" idx="2"/>
              </p:cNvCxnSpPr>
              <p:nvPr/>
            </p:nvCxnSpPr>
            <p:spPr bwMode="auto">
              <a:xfrm flipV="1">
                <a:off x="2172" y="1104"/>
                <a:ext cx="1195" cy="192"/>
              </a:xfrm>
              <a:prstGeom prst="bentConnector2">
                <a:avLst/>
              </a:prstGeom>
              <a:noFill/>
              <a:ln w="9525">
                <a:solidFill>
                  <a:srgbClr val="CC0099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8212" name="Text Box 19"/>
              <p:cNvSpPr txBox="1">
                <a:spLocks noChangeArrowheads="1"/>
              </p:cNvSpPr>
              <p:nvPr/>
            </p:nvSpPr>
            <p:spPr bwMode="auto">
              <a:xfrm>
                <a:off x="2880" y="1344"/>
                <a:ext cx="718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 b="1" i="1">
                    <a:solidFill>
                      <a:srgbClr val="0000FF"/>
                    </a:solidFill>
                    <a:latin typeface="Times New Roman" pitchFamily="18" charset="0"/>
                  </a:rPr>
                  <a:t>Ladakh Range</a:t>
                </a:r>
                <a:endParaRPr lang="en-US" sz="2400" b="1" i="1">
                  <a:latin typeface="Times New Roman" pitchFamily="18" charset="0"/>
                </a:endParaRPr>
              </a:p>
            </p:txBody>
          </p:sp>
          <p:cxnSp>
            <p:nvCxnSpPr>
              <p:cNvPr id="8213" name="AutoShape 20"/>
              <p:cNvCxnSpPr>
                <a:cxnSpLocks noChangeShapeType="1"/>
                <a:stCxn id="8209" idx="5"/>
                <a:endCxn id="8212" idx="2"/>
              </p:cNvCxnSpPr>
              <p:nvPr/>
            </p:nvCxnSpPr>
            <p:spPr bwMode="auto">
              <a:xfrm>
                <a:off x="2289" y="1528"/>
                <a:ext cx="990" cy="8"/>
              </a:xfrm>
              <a:prstGeom prst="bentConnector4">
                <a:avLst>
                  <a:gd name="adj1" fmla="val 35856"/>
                  <a:gd name="adj2" fmla="val 190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8214" name="Text Box 21"/>
              <p:cNvSpPr txBox="1">
                <a:spLocks noChangeArrowheads="1"/>
              </p:cNvSpPr>
              <p:nvPr/>
            </p:nvSpPr>
            <p:spPr bwMode="auto">
              <a:xfrm>
                <a:off x="2880" y="1776"/>
                <a:ext cx="1124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 b="1" i="1">
                    <a:solidFill>
                      <a:srgbClr val="FF0000"/>
                    </a:solidFill>
                    <a:latin typeface="Times New Roman" pitchFamily="18" charset="0"/>
                  </a:rPr>
                  <a:t>Great Himalayan Range</a:t>
                </a:r>
                <a:endParaRPr lang="en-US" sz="2400" b="1" i="1">
                  <a:latin typeface="Times New Roman" pitchFamily="18" charset="0"/>
                </a:endParaRPr>
              </a:p>
            </p:txBody>
          </p:sp>
          <p:cxnSp>
            <p:nvCxnSpPr>
              <p:cNvPr id="8215" name="AutoShape 22"/>
              <p:cNvCxnSpPr>
                <a:cxnSpLocks noChangeShapeType="1"/>
                <a:stCxn id="8205" idx="13"/>
                <a:endCxn id="8214" idx="2"/>
              </p:cNvCxnSpPr>
              <p:nvPr/>
            </p:nvCxnSpPr>
            <p:spPr bwMode="auto">
              <a:xfrm rot="5400000" flipH="1" flipV="1">
                <a:off x="3043" y="1997"/>
                <a:ext cx="492" cy="433"/>
              </a:xfrm>
              <a:prstGeom prst="bentConnector3">
                <a:avLst>
                  <a:gd name="adj1" fmla="val -5609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8216" name="Text Box 23"/>
              <p:cNvSpPr txBox="1">
                <a:spLocks noChangeArrowheads="1"/>
              </p:cNvSpPr>
              <p:nvPr/>
            </p:nvSpPr>
            <p:spPr bwMode="auto">
              <a:xfrm>
                <a:off x="384" y="1536"/>
                <a:ext cx="826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 b="1" i="1">
                    <a:solidFill>
                      <a:srgbClr val="FF00FF"/>
                    </a:solidFill>
                    <a:latin typeface="Times New Roman" pitchFamily="18" charset="0"/>
                  </a:rPr>
                  <a:t>Pir Panjal Range</a:t>
                </a:r>
                <a:endParaRPr lang="en-US" sz="2400" b="1" i="1">
                  <a:solidFill>
                    <a:srgbClr val="CCCC00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8217" name="AutoShape 24"/>
              <p:cNvCxnSpPr>
                <a:cxnSpLocks noChangeShapeType="1"/>
                <a:stCxn id="8208" idx="10"/>
                <a:endCxn id="8216" idx="3"/>
              </p:cNvCxnSpPr>
              <p:nvPr/>
            </p:nvCxnSpPr>
            <p:spPr bwMode="auto">
              <a:xfrm rot="10800000">
                <a:off x="1302" y="1632"/>
                <a:ext cx="854" cy="272"/>
              </a:xfrm>
              <a:prstGeom prst="bentConnector3">
                <a:avLst>
                  <a:gd name="adj1" fmla="val 8489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8218" name="Text Box 25"/>
              <p:cNvSpPr txBox="1">
                <a:spLocks noChangeArrowheads="1"/>
              </p:cNvSpPr>
              <p:nvPr/>
            </p:nvSpPr>
            <p:spPr bwMode="auto">
              <a:xfrm>
                <a:off x="432" y="912"/>
                <a:ext cx="746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400" b="1" i="1">
                    <a:solidFill>
                      <a:srgbClr val="996633"/>
                    </a:solidFill>
                    <a:latin typeface="Times New Roman" pitchFamily="18" charset="0"/>
                  </a:rPr>
                  <a:t>Zanskar Range</a:t>
                </a:r>
                <a:endParaRPr lang="en-US" sz="2400" b="1" i="1">
                  <a:latin typeface="Times New Roman" pitchFamily="18" charset="0"/>
                </a:endParaRPr>
              </a:p>
            </p:txBody>
          </p:sp>
          <p:cxnSp>
            <p:nvCxnSpPr>
              <p:cNvPr id="8219" name="AutoShape 26"/>
              <p:cNvCxnSpPr>
                <a:cxnSpLocks noChangeShapeType="1"/>
                <a:stCxn id="8207" idx="0"/>
                <a:endCxn id="8218" idx="2"/>
              </p:cNvCxnSpPr>
              <p:nvPr/>
            </p:nvCxnSpPr>
            <p:spPr bwMode="auto">
              <a:xfrm rot="10800000">
                <a:off x="847" y="1104"/>
                <a:ext cx="1061" cy="336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8220" name="Freeform 27"/>
              <p:cNvSpPr>
                <a:spLocks/>
              </p:cNvSpPr>
              <p:nvPr/>
            </p:nvSpPr>
            <p:spPr bwMode="auto">
              <a:xfrm>
                <a:off x="1520" y="1128"/>
                <a:ext cx="3746" cy="1597"/>
              </a:xfrm>
              <a:custGeom>
                <a:avLst/>
                <a:gdLst>
                  <a:gd name="T0" fmla="*/ 24 w 3746"/>
                  <a:gd name="T1" fmla="*/ 448 h 1597"/>
                  <a:gd name="T2" fmla="*/ 64 w 3746"/>
                  <a:gd name="T3" fmla="*/ 272 h 1597"/>
                  <a:gd name="T4" fmla="*/ 104 w 3746"/>
                  <a:gd name="T5" fmla="*/ 88 h 1597"/>
                  <a:gd name="T6" fmla="*/ 168 w 3746"/>
                  <a:gd name="T7" fmla="*/ 48 h 1597"/>
                  <a:gd name="T8" fmla="*/ 280 w 3746"/>
                  <a:gd name="T9" fmla="*/ 80 h 1597"/>
                  <a:gd name="T10" fmla="*/ 320 w 3746"/>
                  <a:gd name="T11" fmla="*/ 72 h 1597"/>
                  <a:gd name="T12" fmla="*/ 368 w 3746"/>
                  <a:gd name="T13" fmla="*/ 40 h 1597"/>
                  <a:gd name="T14" fmla="*/ 384 w 3746"/>
                  <a:gd name="T15" fmla="*/ 16 h 1597"/>
                  <a:gd name="T16" fmla="*/ 432 w 3746"/>
                  <a:gd name="T17" fmla="*/ 0 h 1597"/>
                  <a:gd name="T18" fmla="*/ 560 w 3746"/>
                  <a:gd name="T19" fmla="*/ 24 h 1597"/>
                  <a:gd name="T20" fmla="*/ 720 w 3746"/>
                  <a:gd name="T21" fmla="*/ 280 h 1597"/>
                  <a:gd name="T22" fmla="*/ 760 w 3746"/>
                  <a:gd name="T23" fmla="*/ 344 h 1597"/>
                  <a:gd name="T24" fmla="*/ 840 w 3746"/>
                  <a:gd name="T25" fmla="*/ 424 h 1597"/>
                  <a:gd name="T26" fmla="*/ 912 w 3746"/>
                  <a:gd name="T27" fmla="*/ 520 h 1597"/>
                  <a:gd name="T28" fmla="*/ 944 w 3746"/>
                  <a:gd name="T29" fmla="*/ 640 h 1597"/>
                  <a:gd name="T30" fmla="*/ 968 w 3746"/>
                  <a:gd name="T31" fmla="*/ 656 h 1597"/>
                  <a:gd name="T32" fmla="*/ 1048 w 3746"/>
                  <a:gd name="T33" fmla="*/ 736 h 1597"/>
                  <a:gd name="T34" fmla="*/ 1128 w 3746"/>
                  <a:gd name="T35" fmla="*/ 816 h 1597"/>
                  <a:gd name="T36" fmla="*/ 1280 w 3746"/>
                  <a:gd name="T37" fmla="*/ 968 h 1597"/>
                  <a:gd name="T38" fmla="*/ 1336 w 3746"/>
                  <a:gd name="T39" fmla="*/ 1032 h 1597"/>
                  <a:gd name="T40" fmla="*/ 1424 w 3746"/>
                  <a:gd name="T41" fmla="*/ 1128 h 1597"/>
                  <a:gd name="T42" fmla="*/ 1488 w 3746"/>
                  <a:gd name="T43" fmla="*/ 1176 h 1597"/>
                  <a:gd name="T44" fmla="*/ 1504 w 3746"/>
                  <a:gd name="T45" fmla="*/ 1200 h 1597"/>
                  <a:gd name="T46" fmla="*/ 1552 w 3746"/>
                  <a:gd name="T47" fmla="*/ 1216 h 1597"/>
                  <a:gd name="T48" fmla="*/ 1576 w 3746"/>
                  <a:gd name="T49" fmla="*/ 1232 h 1597"/>
                  <a:gd name="T50" fmla="*/ 1656 w 3746"/>
                  <a:gd name="T51" fmla="*/ 1256 h 1597"/>
                  <a:gd name="T52" fmla="*/ 1704 w 3746"/>
                  <a:gd name="T53" fmla="*/ 1280 h 1597"/>
                  <a:gd name="T54" fmla="*/ 2016 w 3746"/>
                  <a:gd name="T55" fmla="*/ 1352 h 1597"/>
                  <a:gd name="T56" fmla="*/ 2528 w 3746"/>
                  <a:gd name="T57" fmla="*/ 1328 h 1597"/>
                  <a:gd name="T58" fmla="*/ 2760 w 3746"/>
                  <a:gd name="T59" fmla="*/ 1296 h 1597"/>
                  <a:gd name="T60" fmla="*/ 2864 w 3746"/>
                  <a:gd name="T61" fmla="*/ 1256 h 1597"/>
                  <a:gd name="T62" fmla="*/ 3104 w 3746"/>
                  <a:gd name="T63" fmla="*/ 1232 h 1597"/>
                  <a:gd name="T64" fmla="*/ 3208 w 3746"/>
                  <a:gd name="T65" fmla="*/ 1200 h 1597"/>
                  <a:gd name="T66" fmla="*/ 3480 w 3746"/>
                  <a:gd name="T67" fmla="*/ 1136 h 1597"/>
                  <a:gd name="T68" fmla="*/ 3616 w 3746"/>
                  <a:gd name="T69" fmla="*/ 1152 h 1597"/>
                  <a:gd name="T70" fmla="*/ 3712 w 3746"/>
                  <a:gd name="T71" fmla="*/ 1208 h 1597"/>
                  <a:gd name="T72" fmla="*/ 3744 w 3746"/>
                  <a:gd name="T73" fmla="*/ 1280 h 1597"/>
                  <a:gd name="T74" fmla="*/ 3728 w 3746"/>
                  <a:gd name="T75" fmla="*/ 1376 h 1597"/>
                  <a:gd name="T76" fmla="*/ 3632 w 3746"/>
                  <a:gd name="T77" fmla="*/ 1432 h 1597"/>
                  <a:gd name="T78" fmla="*/ 3240 w 3746"/>
                  <a:gd name="T79" fmla="*/ 1560 h 1597"/>
                  <a:gd name="T80" fmla="*/ 2992 w 3746"/>
                  <a:gd name="T81" fmla="*/ 1568 h 1597"/>
                  <a:gd name="T82" fmla="*/ 2152 w 3746"/>
                  <a:gd name="T83" fmla="*/ 1576 h 1597"/>
                  <a:gd name="T84" fmla="*/ 1744 w 3746"/>
                  <a:gd name="T85" fmla="*/ 1520 h 1597"/>
                  <a:gd name="T86" fmla="*/ 1568 w 3746"/>
                  <a:gd name="T87" fmla="*/ 1464 h 1597"/>
                  <a:gd name="T88" fmla="*/ 1464 w 3746"/>
                  <a:gd name="T89" fmla="*/ 1400 h 1597"/>
                  <a:gd name="T90" fmla="*/ 1416 w 3746"/>
                  <a:gd name="T91" fmla="*/ 1360 h 1597"/>
                  <a:gd name="T92" fmla="*/ 1104 w 3746"/>
                  <a:gd name="T93" fmla="*/ 1296 h 1597"/>
                  <a:gd name="T94" fmla="*/ 1080 w 3746"/>
                  <a:gd name="T95" fmla="*/ 1208 h 1597"/>
                  <a:gd name="T96" fmla="*/ 1000 w 3746"/>
                  <a:gd name="T97" fmla="*/ 1192 h 1597"/>
                  <a:gd name="T98" fmla="*/ 880 w 3746"/>
                  <a:gd name="T99" fmla="*/ 1160 h 1597"/>
                  <a:gd name="T100" fmla="*/ 872 w 3746"/>
                  <a:gd name="T101" fmla="*/ 1136 h 1597"/>
                  <a:gd name="T102" fmla="*/ 864 w 3746"/>
                  <a:gd name="T103" fmla="*/ 1056 h 1597"/>
                  <a:gd name="T104" fmla="*/ 688 w 3746"/>
                  <a:gd name="T105" fmla="*/ 920 h 1597"/>
                  <a:gd name="T106" fmla="*/ 672 w 3746"/>
                  <a:gd name="T107" fmla="*/ 896 h 1597"/>
                  <a:gd name="T108" fmla="*/ 664 w 3746"/>
                  <a:gd name="T109" fmla="*/ 824 h 1597"/>
                  <a:gd name="T110" fmla="*/ 632 w 3746"/>
                  <a:gd name="T111" fmla="*/ 816 h 1597"/>
                  <a:gd name="T112" fmla="*/ 552 w 3746"/>
                  <a:gd name="T113" fmla="*/ 768 h 1597"/>
                  <a:gd name="T114" fmla="*/ 464 w 3746"/>
                  <a:gd name="T115" fmla="*/ 696 h 1597"/>
                  <a:gd name="T116" fmla="*/ 328 w 3746"/>
                  <a:gd name="T117" fmla="*/ 568 h 1597"/>
                  <a:gd name="T118" fmla="*/ 80 w 3746"/>
                  <a:gd name="T119" fmla="*/ 512 h 1597"/>
                  <a:gd name="T120" fmla="*/ 32 w 3746"/>
                  <a:gd name="T121" fmla="*/ 480 h 1597"/>
                  <a:gd name="T122" fmla="*/ 16 w 3746"/>
                  <a:gd name="T123" fmla="*/ 432 h 1597"/>
                  <a:gd name="T124" fmla="*/ 24 w 3746"/>
                  <a:gd name="T125" fmla="*/ 448 h 159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746"/>
                  <a:gd name="T190" fmla="*/ 0 h 1597"/>
                  <a:gd name="T191" fmla="*/ 3746 w 3746"/>
                  <a:gd name="T192" fmla="*/ 1597 h 159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746" h="1597">
                    <a:moveTo>
                      <a:pt x="24" y="448"/>
                    </a:moveTo>
                    <a:cubicBezTo>
                      <a:pt x="27" y="395"/>
                      <a:pt x="0" y="293"/>
                      <a:pt x="64" y="272"/>
                    </a:cubicBezTo>
                    <a:cubicBezTo>
                      <a:pt x="129" y="175"/>
                      <a:pt x="77" y="271"/>
                      <a:pt x="104" y="88"/>
                    </a:cubicBezTo>
                    <a:cubicBezTo>
                      <a:pt x="108" y="63"/>
                      <a:pt x="168" y="48"/>
                      <a:pt x="168" y="48"/>
                    </a:cubicBezTo>
                    <a:cubicBezTo>
                      <a:pt x="212" y="54"/>
                      <a:pt x="243" y="56"/>
                      <a:pt x="280" y="80"/>
                    </a:cubicBezTo>
                    <a:cubicBezTo>
                      <a:pt x="293" y="77"/>
                      <a:pt x="308" y="78"/>
                      <a:pt x="320" y="72"/>
                    </a:cubicBezTo>
                    <a:cubicBezTo>
                      <a:pt x="338" y="64"/>
                      <a:pt x="368" y="40"/>
                      <a:pt x="368" y="40"/>
                    </a:cubicBezTo>
                    <a:cubicBezTo>
                      <a:pt x="373" y="32"/>
                      <a:pt x="376" y="21"/>
                      <a:pt x="384" y="16"/>
                    </a:cubicBezTo>
                    <a:cubicBezTo>
                      <a:pt x="398" y="7"/>
                      <a:pt x="432" y="0"/>
                      <a:pt x="432" y="0"/>
                    </a:cubicBezTo>
                    <a:cubicBezTo>
                      <a:pt x="471" y="4"/>
                      <a:pt x="523" y="5"/>
                      <a:pt x="560" y="24"/>
                    </a:cubicBezTo>
                    <a:cubicBezTo>
                      <a:pt x="640" y="64"/>
                      <a:pt x="686" y="203"/>
                      <a:pt x="720" y="280"/>
                    </a:cubicBezTo>
                    <a:cubicBezTo>
                      <a:pt x="748" y="343"/>
                      <a:pt x="717" y="315"/>
                      <a:pt x="760" y="344"/>
                    </a:cubicBezTo>
                    <a:cubicBezTo>
                      <a:pt x="777" y="370"/>
                      <a:pt x="814" y="407"/>
                      <a:pt x="840" y="424"/>
                    </a:cubicBezTo>
                    <a:cubicBezTo>
                      <a:pt x="864" y="460"/>
                      <a:pt x="882" y="490"/>
                      <a:pt x="912" y="520"/>
                    </a:cubicBezTo>
                    <a:cubicBezTo>
                      <a:pt x="919" y="541"/>
                      <a:pt x="935" y="628"/>
                      <a:pt x="944" y="640"/>
                    </a:cubicBezTo>
                    <a:cubicBezTo>
                      <a:pt x="950" y="648"/>
                      <a:pt x="960" y="651"/>
                      <a:pt x="968" y="656"/>
                    </a:cubicBezTo>
                    <a:cubicBezTo>
                      <a:pt x="985" y="682"/>
                      <a:pt x="1022" y="719"/>
                      <a:pt x="1048" y="736"/>
                    </a:cubicBezTo>
                    <a:cubicBezTo>
                      <a:pt x="1065" y="762"/>
                      <a:pt x="1102" y="799"/>
                      <a:pt x="1128" y="816"/>
                    </a:cubicBezTo>
                    <a:cubicBezTo>
                      <a:pt x="1169" y="877"/>
                      <a:pt x="1212" y="934"/>
                      <a:pt x="1280" y="968"/>
                    </a:cubicBezTo>
                    <a:cubicBezTo>
                      <a:pt x="1317" y="1024"/>
                      <a:pt x="1296" y="1005"/>
                      <a:pt x="1336" y="1032"/>
                    </a:cubicBezTo>
                    <a:cubicBezTo>
                      <a:pt x="1361" y="1107"/>
                      <a:pt x="1372" y="1094"/>
                      <a:pt x="1424" y="1128"/>
                    </a:cubicBezTo>
                    <a:cubicBezTo>
                      <a:pt x="1443" y="1157"/>
                      <a:pt x="1460" y="1157"/>
                      <a:pt x="1488" y="1176"/>
                    </a:cubicBezTo>
                    <a:cubicBezTo>
                      <a:pt x="1493" y="1184"/>
                      <a:pt x="1496" y="1195"/>
                      <a:pt x="1504" y="1200"/>
                    </a:cubicBezTo>
                    <a:cubicBezTo>
                      <a:pt x="1518" y="1209"/>
                      <a:pt x="1536" y="1211"/>
                      <a:pt x="1552" y="1216"/>
                    </a:cubicBezTo>
                    <a:cubicBezTo>
                      <a:pt x="1561" y="1219"/>
                      <a:pt x="1567" y="1228"/>
                      <a:pt x="1576" y="1232"/>
                    </a:cubicBezTo>
                    <a:cubicBezTo>
                      <a:pt x="1610" y="1247"/>
                      <a:pt x="1623" y="1247"/>
                      <a:pt x="1656" y="1256"/>
                    </a:cubicBezTo>
                    <a:cubicBezTo>
                      <a:pt x="1717" y="1274"/>
                      <a:pt x="1641" y="1252"/>
                      <a:pt x="1704" y="1280"/>
                    </a:cubicBezTo>
                    <a:cubicBezTo>
                      <a:pt x="1799" y="1322"/>
                      <a:pt x="1914" y="1343"/>
                      <a:pt x="2016" y="1352"/>
                    </a:cubicBezTo>
                    <a:cubicBezTo>
                      <a:pt x="2198" y="1348"/>
                      <a:pt x="2353" y="1343"/>
                      <a:pt x="2528" y="1328"/>
                    </a:cubicBezTo>
                    <a:cubicBezTo>
                      <a:pt x="2605" y="1313"/>
                      <a:pt x="2684" y="1313"/>
                      <a:pt x="2760" y="1296"/>
                    </a:cubicBezTo>
                    <a:cubicBezTo>
                      <a:pt x="2797" y="1288"/>
                      <a:pt x="2825" y="1264"/>
                      <a:pt x="2864" y="1256"/>
                    </a:cubicBezTo>
                    <a:cubicBezTo>
                      <a:pt x="2943" y="1240"/>
                      <a:pt x="3024" y="1242"/>
                      <a:pt x="3104" y="1232"/>
                    </a:cubicBezTo>
                    <a:cubicBezTo>
                      <a:pt x="3139" y="1220"/>
                      <a:pt x="3172" y="1209"/>
                      <a:pt x="3208" y="1200"/>
                    </a:cubicBezTo>
                    <a:cubicBezTo>
                      <a:pt x="3274" y="1156"/>
                      <a:pt x="3407" y="1141"/>
                      <a:pt x="3480" y="1136"/>
                    </a:cubicBezTo>
                    <a:cubicBezTo>
                      <a:pt x="3525" y="1140"/>
                      <a:pt x="3574" y="1134"/>
                      <a:pt x="3616" y="1152"/>
                    </a:cubicBezTo>
                    <a:cubicBezTo>
                      <a:pt x="3637" y="1161"/>
                      <a:pt x="3691" y="1194"/>
                      <a:pt x="3712" y="1208"/>
                    </a:cubicBezTo>
                    <a:cubicBezTo>
                      <a:pt x="3721" y="1234"/>
                      <a:pt x="3735" y="1254"/>
                      <a:pt x="3744" y="1280"/>
                    </a:cubicBezTo>
                    <a:cubicBezTo>
                      <a:pt x="3740" y="1312"/>
                      <a:pt x="3746" y="1349"/>
                      <a:pt x="3728" y="1376"/>
                    </a:cubicBezTo>
                    <a:cubicBezTo>
                      <a:pt x="3705" y="1410"/>
                      <a:pt x="3668" y="1420"/>
                      <a:pt x="3632" y="1432"/>
                    </a:cubicBezTo>
                    <a:cubicBezTo>
                      <a:pt x="3501" y="1476"/>
                      <a:pt x="3382" y="1553"/>
                      <a:pt x="3240" y="1560"/>
                    </a:cubicBezTo>
                    <a:cubicBezTo>
                      <a:pt x="3157" y="1564"/>
                      <a:pt x="3075" y="1565"/>
                      <a:pt x="2992" y="1568"/>
                    </a:cubicBezTo>
                    <a:cubicBezTo>
                      <a:pt x="2706" y="1597"/>
                      <a:pt x="2457" y="1580"/>
                      <a:pt x="2152" y="1576"/>
                    </a:cubicBezTo>
                    <a:cubicBezTo>
                      <a:pt x="2015" y="1556"/>
                      <a:pt x="1879" y="1550"/>
                      <a:pt x="1744" y="1520"/>
                    </a:cubicBezTo>
                    <a:cubicBezTo>
                      <a:pt x="1683" y="1506"/>
                      <a:pt x="1628" y="1479"/>
                      <a:pt x="1568" y="1464"/>
                    </a:cubicBezTo>
                    <a:cubicBezTo>
                      <a:pt x="1536" y="1440"/>
                      <a:pt x="1493" y="1429"/>
                      <a:pt x="1464" y="1400"/>
                    </a:cubicBezTo>
                    <a:cubicBezTo>
                      <a:pt x="1446" y="1382"/>
                      <a:pt x="1438" y="1371"/>
                      <a:pt x="1416" y="1360"/>
                    </a:cubicBezTo>
                    <a:cubicBezTo>
                      <a:pt x="1320" y="1312"/>
                      <a:pt x="1205" y="1330"/>
                      <a:pt x="1104" y="1296"/>
                    </a:cubicBezTo>
                    <a:cubicBezTo>
                      <a:pt x="1097" y="1267"/>
                      <a:pt x="1101" y="1229"/>
                      <a:pt x="1080" y="1208"/>
                    </a:cubicBezTo>
                    <a:cubicBezTo>
                      <a:pt x="1061" y="1189"/>
                      <a:pt x="1027" y="1196"/>
                      <a:pt x="1000" y="1192"/>
                    </a:cubicBezTo>
                    <a:cubicBezTo>
                      <a:pt x="960" y="1179"/>
                      <a:pt x="920" y="1173"/>
                      <a:pt x="880" y="1160"/>
                    </a:cubicBezTo>
                    <a:cubicBezTo>
                      <a:pt x="877" y="1152"/>
                      <a:pt x="873" y="1144"/>
                      <a:pt x="872" y="1136"/>
                    </a:cubicBezTo>
                    <a:cubicBezTo>
                      <a:pt x="868" y="1110"/>
                      <a:pt x="872" y="1082"/>
                      <a:pt x="864" y="1056"/>
                    </a:cubicBezTo>
                    <a:cubicBezTo>
                      <a:pt x="841" y="981"/>
                      <a:pt x="745" y="958"/>
                      <a:pt x="688" y="920"/>
                    </a:cubicBezTo>
                    <a:cubicBezTo>
                      <a:pt x="683" y="912"/>
                      <a:pt x="674" y="905"/>
                      <a:pt x="672" y="896"/>
                    </a:cubicBezTo>
                    <a:cubicBezTo>
                      <a:pt x="666" y="873"/>
                      <a:pt x="675" y="846"/>
                      <a:pt x="664" y="824"/>
                    </a:cubicBezTo>
                    <a:cubicBezTo>
                      <a:pt x="659" y="814"/>
                      <a:pt x="643" y="819"/>
                      <a:pt x="632" y="816"/>
                    </a:cubicBezTo>
                    <a:cubicBezTo>
                      <a:pt x="574" y="777"/>
                      <a:pt x="601" y="793"/>
                      <a:pt x="552" y="768"/>
                    </a:cubicBezTo>
                    <a:cubicBezTo>
                      <a:pt x="523" y="724"/>
                      <a:pt x="504" y="723"/>
                      <a:pt x="464" y="696"/>
                    </a:cubicBezTo>
                    <a:cubicBezTo>
                      <a:pt x="434" y="651"/>
                      <a:pt x="382" y="586"/>
                      <a:pt x="328" y="568"/>
                    </a:cubicBezTo>
                    <a:cubicBezTo>
                      <a:pt x="290" y="511"/>
                      <a:pt x="128" y="515"/>
                      <a:pt x="80" y="512"/>
                    </a:cubicBezTo>
                    <a:cubicBezTo>
                      <a:pt x="57" y="504"/>
                      <a:pt x="46" y="505"/>
                      <a:pt x="32" y="480"/>
                    </a:cubicBezTo>
                    <a:cubicBezTo>
                      <a:pt x="24" y="465"/>
                      <a:pt x="21" y="448"/>
                      <a:pt x="16" y="432"/>
                    </a:cubicBezTo>
                    <a:cubicBezTo>
                      <a:pt x="14" y="426"/>
                      <a:pt x="21" y="443"/>
                      <a:pt x="24" y="448"/>
                    </a:cubicBezTo>
                    <a:close/>
                  </a:path>
                </a:pathLst>
              </a:custGeom>
              <a:solidFill>
                <a:srgbClr val="00FF00">
                  <a:alpha val="1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49"/>
          <p:cNvGrpSpPr>
            <a:grpSpLocks/>
          </p:cNvGrpSpPr>
          <p:nvPr/>
        </p:nvGrpSpPr>
        <p:grpSpPr bwMode="auto">
          <a:xfrm>
            <a:off x="-22225" y="0"/>
            <a:ext cx="9202738" cy="6884988"/>
            <a:chOff x="-14" y="0"/>
            <a:chExt cx="5797" cy="4337"/>
          </a:xfrm>
        </p:grpSpPr>
        <p:grpSp>
          <p:nvGrpSpPr>
            <p:cNvPr id="10254" name="Group 47"/>
            <p:cNvGrpSpPr>
              <a:grpSpLocks/>
            </p:cNvGrpSpPr>
            <p:nvPr/>
          </p:nvGrpSpPr>
          <p:grpSpPr bwMode="auto">
            <a:xfrm>
              <a:off x="-14" y="0"/>
              <a:ext cx="5797" cy="4337"/>
              <a:chOff x="-59" y="0"/>
              <a:chExt cx="5797" cy="4337"/>
            </a:xfrm>
          </p:grpSpPr>
          <p:pic>
            <p:nvPicPr>
              <p:cNvPr id="10256" name="Picture 22" descr="Picture 044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6000"/>
              </a:blip>
              <a:srcRect l="8342" t="11533" r="2812"/>
              <a:stretch>
                <a:fillRect/>
              </a:stretch>
            </p:blipFill>
            <p:spPr bwMode="auto">
              <a:xfrm>
                <a:off x="-59" y="0"/>
                <a:ext cx="5797" cy="4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57" name="Text Box 23"/>
              <p:cNvSpPr txBox="1">
                <a:spLocks noChangeArrowheads="1"/>
              </p:cNvSpPr>
              <p:nvPr/>
            </p:nvSpPr>
            <p:spPr bwMode="auto">
              <a:xfrm>
                <a:off x="612" y="40"/>
                <a:ext cx="440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 b="1">
                    <a:solidFill>
                      <a:srgbClr val="FFFF99"/>
                    </a:solidFill>
                  </a:rPr>
                  <a:t>GEOMORPHOLOGY OF HIMALAYAN GLACIERS: SAMUDRA TAPU GLACIER, H.P., INDIA</a:t>
                </a:r>
              </a:p>
            </p:txBody>
          </p:sp>
        </p:grpSp>
        <p:sp>
          <p:nvSpPr>
            <p:cNvPr id="10255" name="Text Box 48"/>
            <p:cNvSpPr txBox="1">
              <a:spLocks noChangeArrowheads="1"/>
            </p:cNvSpPr>
            <p:nvPr/>
          </p:nvSpPr>
          <p:spPr bwMode="auto">
            <a:xfrm>
              <a:off x="5045" y="903"/>
              <a:ext cx="4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Tributary</a:t>
              </a:r>
            </a:p>
            <a:p>
              <a:r>
                <a:rPr lang="en-US" sz="1200"/>
                <a:t>glacier</a:t>
              </a:r>
            </a:p>
          </p:txBody>
        </p:sp>
      </p:grpSp>
      <p:sp>
        <p:nvSpPr>
          <p:cNvPr id="10243" name="Text Box 40"/>
          <p:cNvSpPr txBox="1">
            <a:spLocks noChangeArrowheads="1"/>
          </p:cNvSpPr>
          <p:nvPr/>
        </p:nvSpPr>
        <p:spPr bwMode="auto">
          <a:xfrm>
            <a:off x="1331913" y="19891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pSp>
        <p:nvGrpSpPr>
          <p:cNvPr id="10244" name="Group 46"/>
          <p:cNvGrpSpPr>
            <a:grpSpLocks/>
          </p:cNvGrpSpPr>
          <p:nvPr/>
        </p:nvGrpSpPr>
        <p:grpSpPr bwMode="auto">
          <a:xfrm>
            <a:off x="971550" y="1052513"/>
            <a:ext cx="7777163" cy="5486400"/>
            <a:chOff x="612" y="663"/>
            <a:chExt cx="4899" cy="3456"/>
          </a:xfrm>
        </p:grpSpPr>
        <p:sp>
          <p:nvSpPr>
            <p:cNvPr id="10248" name="Text Box 39"/>
            <p:cNvSpPr txBox="1">
              <a:spLocks noChangeArrowheads="1"/>
            </p:cNvSpPr>
            <p:nvPr/>
          </p:nvSpPr>
          <p:spPr bwMode="auto">
            <a:xfrm>
              <a:off x="1461" y="2777"/>
              <a:ext cx="86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FFFF00"/>
                  </a:solidFill>
                </a:rPr>
                <a:t>Ablation area</a:t>
              </a:r>
            </a:p>
          </p:txBody>
        </p:sp>
        <p:sp>
          <p:nvSpPr>
            <p:cNvPr id="10249" name="Text Box 41"/>
            <p:cNvSpPr txBox="1">
              <a:spLocks noChangeArrowheads="1"/>
            </p:cNvSpPr>
            <p:nvPr/>
          </p:nvSpPr>
          <p:spPr bwMode="auto">
            <a:xfrm>
              <a:off x="612" y="663"/>
              <a:ext cx="81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0000CC"/>
                  </a:solidFill>
                </a:rPr>
                <a:t>Accumulation </a:t>
              </a:r>
            </a:p>
            <a:p>
              <a:r>
                <a:rPr lang="en-US" sz="1400">
                  <a:solidFill>
                    <a:srgbClr val="0000CC"/>
                  </a:solidFill>
                </a:rPr>
                <a:t>area</a:t>
              </a:r>
            </a:p>
          </p:txBody>
        </p:sp>
        <p:sp>
          <p:nvSpPr>
            <p:cNvPr id="10250" name="Line 42"/>
            <p:cNvSpPr>
              <a:spLocks noChangeShapeType="1"/>
            </p:cNvSpPr>
            <p:nvPr/>
          </p:nvSpPr>
          <p:spPr bwMode="auto">
            <a:xfrm>
              <a:off x="839" y="935"/>
              <a:ext cx="0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Text Box 43"/>
            <p:cNvSpPr txBox="1">
              <a:spLocks noChangeArrowheads="1"/>
            </p:cNvSpPr>
            <p:nvPr/>
          </p:nvSpPr>
          <p:spPr bwMode="auto">
            <a:xfrm>
              <a:off x="4840" y="1706"/>
              <a:ext cx="67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Moraine</a:t>
              </a:r>
            </a:p>
          </p:txBody>
        </p:sp>
        <p:sp>
          <p:nvSpPr>
            <p:cNvPr id="10252" name="Line 44"/>
            <p:cNvSpPr>
              <a:spLocks noChangeShapeType="1"/>
            </p:cNvSpPr>
            <p:nvPr/>
          </p:nvSpPr>
          <p:spPr bwMode="auto">
            <a:xfrm>
              <a:off x="4967" y="1888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Text Box 45"/>
            <p:cNvSpPr txBox="1">
              <a:spLocks noChangeArrowheads="1"/>
            </p:cNvSpPr>
            <p:nvPr/>
          </p:nvSpPr>
          <p:spPr bwMode="auto">
            <a:xfrm>
              <a:off x="690" y="3793"/>
              <a:ext cx="99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Moraine-dammed</a:t>
              </a:r>
            </a:p>
            <a:p>
              <a:r>
                <a:rPr lang="en-US" sz="1400"/>
                <a:t>lake</a:t>
              </a:r>
            </a:p>
          </p:txBody>
        </p:sp>
      </p:grpSp>
      <p:grpSp>
        <p:nvGrpSpPr>
          <p:cNvPr id="10245" name="Group 17"/>
          <p:cNvGrpSpPr>
            <a:grpSpLocks/>
          </p:cNvGrpSpPr>
          <p:nvPr/>
        </p:nvGrpSpPr>
        <p:grpSpPr bwMode="auto">
          <a:xfrm>
            <a:off x="0" y="0"/>
            <a:ext cx="9144000" cy="1076325"/>
            <a:chOff x="0" y="0"/>
            <a:chExt cx="9144000" cy="1076325"/>
          </a:xfrm>
        </p:grpSpPr>
        <p:pic>
          <p:nvPicPr>
            <p:cNvPr id="10246" name="Picture 6" descr="logoyell"/>
            <p:cNvPicPr>
              <a:picLocks noChangeAspect="1" noChangeArrowheads="1"/>
            </p:cNvPicPr>
            <p:nvPr/>
          </p:nvPicPr>
          <p:blipFill>
            <a:blip r:embed="rId3" cstate="print"/>
            <a:srcRect l="9146" t="9723" r="9756" b="11111"/>
            <a:stretch>
              <a:fillRect/>
            </a:stretch>
          </p:blipFill>
          <p:spPr bwMode="auto">
            <a:xfrm>
              <a:off x="7977188" y="0"/>
              <a:ext cx="1166812" cy="1000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7" name="Picture 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71550" cy="107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4"/>
          <p:cNvSpPr>
            <a:spLocks noChangeArrowheads="1"/>
          </p:cNvSpPr>
          <p:nvPr/>
        </p:nvSpPr>
        <p:spPr bwMode="auto">
          <a:xfrm>
            <a:off x="0" y="4572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 b="1">
              <a:solidFill>
                <a:srgbClr val="00FFFF"/>
              </a:solidFill>
            </a:endParaRPr>
          </a:p>
        </p:txBody>
      </p:sp>
      <p:pic>
        <p:nvPicPr>
          <p:cNvPr id="11267" name="Picture 18" descr="glacier8"/>
          <p:cNvPicPr>
            <a:picLocks noChangeAspect="1" noChangeArrowheads="1"/>
          </p:cNvPicPr>
          <p:nvPr/>
        </p:nvPicPr>
        <p:blipFill>
          <a:blip r:embed="rId2" cstate="print"/>
          <a:srcRect l="5408" t="25056" r="53131" b="34708"/>
          <a:stretch>
            <a:fillRect/>
          </a:stretch>
        </p:blipFill>
        <p:spPr bwMode="auto">
          <a:xfrm>
            <a:off x="349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19"/>
          <p:cNvSpPr txBox="1">
            <a:spLocks noChangeArrowheads="1"/>
          </p:cNvSpPr>
          <p:nvPr/>
        </p:nvSpPr>
        <p:spPr bwMode="auto">
          <a:xfrm>
            <a:off x="7977188" y="333375"/>
            <a:ext cx="555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lake</a:t>
            </a:r>
          </a:p>
        </p:txBody>
      </p:sp>
      <p:sp>
        <p:nvSpPr>
          <p:cNvPr id="11269" name="Text Box 30"/>
          <p:cNvSpPr txBox="1">
            <a:spLocks noChangeArrowheads="1"/>
          </p:cNvSpPr>
          <p:nvPr/>
        </p:nvSpPr>
        <p:spPr bwMode="auto">
          <a:xfrm>
            <a:off x="7277100" y="1001713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Snout</a:t>
            </a:r>
          </a:p>
        </p:txBody>
      </p:sp>
      <p:sp>
        <p:nvSpPr>
          <p:cNvPr id="11270" name="Line 31"/>
          <p:cNvSpPr>
            <a:spLocks noChangeShapeType="1"/>
          </p:cNvSpPr>
          <p:nvPr/>
        </p:nvSpPr>
        <p:spPr bwMode="auto">
          <a:xfrm>
            <a:off x="7772400" y="1219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271" name="Group 21"/>
          <p:cNvGrpSpPr>
            <a:grpSpLocks/>
          </p:cNvGrpSpPr>
          <p:nvPr/>
        </p:nvGrpSpPr>
        <p:grpSpPr bwMode="auto">
          <a:xfrm>
            <a:off x="0" y="0"/>
            <a:ext cx="9982200" cy="6781800"/>
            <a:chOff x="0" y="0"/>
            <a:chExt cx="9982200" cy="6781800"/>
          </a:xfrm>
        </p:grpSpPr>
        <p:sp>
          <p:nvSpPr>
            <p:cNvPr id="11272" name="Text Box 2"/>
            <p:cNvSpPr txBox="1">
              <a:spLocks noChangeArrowheads="1"/>
            </p:cNvSpPr>
            <p:nvPr/>
          </p:nvSpPr>
          <p:spPr bwMode="auto">
            <a:xfrm>
              <a:off x="7391400" y="5591175"/>
              <a:ext cx="2590800" cy="119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b="1"/>
                <a:t>IRS LISS IV</a:t>
              </a:r>
            </a:p>
            <a:p>
              <a:pPr eaLnBrk="0" hangingPunct="0"/>
              <a:r>
                <a:rPr lang="en-US" b="1"/>
                <a:t>26 Aug. 2008</a:t>
              </a:r>
            </a:p>
            <a:p>
              <a:pPr eaLnBrk="0" hangingPunct="0"/>
              <a:r>
                <a:rPr lang="en-US" b="1"/>
                <a:t>Zanskar basin</a:t>
              </a:r>
            </a:p>
            <a:p>
              <a:pPr eaLnBrk="0" hangingPunct="0"/>
              <a:r>
                <a:rPr lang="en-US" b="1"/>
                <a:t>(J &amp; K)</a:t>
              </a:r>
            </a:p>
          </p:txBody>
        </p:sp>
        <p:sp>
          <p:nvSpPr>
            <p:cNvPr id="11273" name="Text Box 20"/>
            <p:cNvSpPr txBox="1">
              <a:spLocks noChangeArrowheads="1"/>
            </p:cNvSpPr>
            <p:nvPr/>
          </p:nvSpPr>
          <p:spPr bwMode="auto">
            <a:xfrm>
              <a:off x="4937125" y="3287713"/>
              <a:ext cx="8255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Ablation</a:t>
              </a:r>
            </a:p>
            <a:p>
              <a:r>
                <a:rPr lang="en-US" sz="1400"/>
                <a:t>area</a:t>
              </a:r>
            </a:p>
          </p:txBody>
        </p:sp>
        <p:sp>
          <p:nvSpPr>
            <p:cNvPr id="11274" name="Text Box 21"/>
            <p:cNvSpPr txBox="1">
              <a:spLocks noChangeArrowheads="1"/>
            </p:cNvSpPr>
            <p:nvPr/>
          </p:nvSpPr>
          <p:spPr bwMode="auto">
            <a:xfrm>
              <a:off x="838200" y="4278313"/>
              <a:ext cx="1249363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Accumulation</a:t>
              </a:r>
            </a:p>
            <a:p>
              <a:r>
                <a:rPr lang="en-US" sz="1400"/>
                <a:t>area</a:t>
              </a:r>
            </a:p>
          </p:txBody>
        </p:sp>
        <p:sp>
          <p:nvSpPr>
            <p:cNvPr id="11275" name="Text Box 22"/>
            <p:cNvSpPr txBox="1">
              <a:spLocks noChangeArrowheads="1"/>
            </p:cNvSpPr>
            <p:nvPr/>
          </p:nvSpPr>
          <p:spPr bwMode="auto">
            <a:xfrm>
              <a:off x="5661025" y="1744663"/>
              <a:ext cx="1044575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Lateral moraine </a:t>
              </a:r>
            </a:p>
          </p:txBody>
        </p:sp>
        <p:sp>
          <p:nvSpPr>
            <p:cNvPr id="11276" name="Line 23"/>
            <p:cNvSpPr>
              <a:spLocks noChangeShapeType="1"/>
            </p:cNvSpPr>
            <p:nvPr/>
          </p:nvSpPr>
          <p:spPr bwMode="auto">
            <a:xfrm>
              <a:off x="6248400" y="22098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Text Box 25"/>
            <p:cNvSpPr txBox="1">
              <a:spLocks noChangeArrowheads="1"/>
            </p:cNvSpPr>
            <p:nvPr/>
          </p:nvSpPr>
          <p:spPr bwMode="auto">
            <a:xfrm>
              <a:off x="3581400" y="5421313"/>
              <a:ext cx="95408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Snow line</a:t>
              </a:r>
            </a:p>
          </p:txBody>
        </p:sp>
        <p:sp>
          <p:nvSpPr>
            <p:cNvPr id="11278" name="Line 26"/>
            <p:cNvSpPr>
              <a:spLocks noChangeShapeType="1"/>
            </p:cNvSpPr>
            <p:nvPr/>
          </p:nvSpPr>
          <p:spPr bwMode="auto">
            <a:xfrm flipV="1">
              <a:off x="4191000" y="5181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Text Box 27"/>
            <p:cNvSpPr txBox="1">
              <a:spLocks noChangeArrowheads="1"/>
            </p:cNvSpPr>
            <p:nvPr/>
          </p:nvSpPr>
          <p:spPr bwMode="auto">
            <a:xfrm>
              <a:off x="4267200" y="5943600"/>
              <a:ext cx="15335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Glacier boundary</a:t>
              </a:r>
            </a:p>
          </p:txBody>
        </p:sp>
        <p:sp>
          <p:nvSpPr>
            <p:cNvPr id="11280" name="Line 28"/>
            <p:cNvSpPr>
              <a:spLocks noChangeShapeType="1"/>
            </p:cNvSpPr>
            <p:nvPr/>
          </p:nvSpPr>
          <p:spPr bwMode="auto">
            <a:xfrm>
              <a:off x="5410200" y="61722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Text Box 29"/>
            <p:cNvSpPr txBox="1">
              <a:spLocks noChangeArrowheads="1"/>
            </p:cNvSpPr>
            <p:nvPr/>
          </p:nvSpPr>
          <p:spPr bwMode="auto">
            <a:xfrm>
              <a:off x="2803525" y="2068513"/>
              <a:ext cx="8826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Tributary</a:t>
              </a:r>
            </a:p>
            <a:p>
              <a:r>
                <a:rPr lang="en-US" sz="1400"/>
                <a:t>glacier</a:t>
              </a:r>
            </a:p>
          </p:txBody>
        </p:sp>
        <p:sp>
          <p:nvSpPr>
            <p:cNvPr id="11282" name="Text Box 4"/>
            <p:cNvSpPr txBox="1">
              <a:spLocks noChangeArrowheads="1"/>
            </p:cNvSpPr>
            <p:nvPr/>
          </p:nvSpPr>
          <p:spPr bwMode="auto">
            <a:xfrm>
              <a:off x="1071538" y="0"/>
              <a:ext cx="390741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FFFF99"/>
                  </a:solidFill>
                </a:rPr>
                <a:t>GLACIER  FEATURES</a:t>
              </a:r>
            </a:p>
          </p:txBody>
        </p:sp>
        <p:grpSp>
          <p:nvGrpSpPr>
            <p:cNvPr id="11283" name="Group 18"/>
            <p:cNvGrpSpPr>
              <a:grpSpLocks/>
            </p:cNvGrpSpPr>
            <p:nvPr/>
          </p:nvGrpSpPr>
          <p:grpSpPr bwMode="auto">
            <a:xfrm>
              <a:off x="0" y="0"/>
              <a:ext cx="9144000" cy="1076325"/>
              <a:chOff x="0" y="0"/>
              <a:chExt cx="9144000" cy="1076325"/>
            </a:xfrm>
          </p:grpSpPr>
          <p:pic>
            <p:nvPicPr>
              <p:cNvPr id="11284" name="Picture 6" descr="logoyell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9146" t="9723" r="9756" b="11111"/>
              <a:stretch>
                <a:fillRect/>
              </a:stretch>
            </p:blipFill>
            <p:spPr bwMode="auto">
              <a:xfrm>
                <a:off x="7977188" y="0"/>
                <a:ext cx="1166812" cy="1000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85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0"/>
                <a:ext cx="971550" cy="1076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76200"/>
            <a:ext cx="4000500" cy="457200"/>
          </a:xfrm>
        </p:spPr>
        <p:txBody>
          <a:bodyPr/>
          <a:lstStyle/>
          <a:p>
            <a:r>
              <a:rPr lang="en-US" sz="2400" smtClean="0"/>
              <a:t>Glacier Inventory</a:t>
            </a:r>
            <a:endParaRPr lang="en-GB" sz="2400" smtClean="0"/>
          </a:p>
        </p:txBody>
      </p:sp>
      <p:graphicFrame>
        <p:nvGraphicFramePr>
          <p:cNvPr id="58451" name="Group 83"/>
          <p:cNvGraphicFramePr>
            <a:graphicFrameLocks noGrp="1"/>
          </p:cNvGraphicFramePr>
          <p:nvPr>
            <p:ph sz="half" idx="1"/>
          </p:nvPr>
        </p:nvGraphicFramePr>
        <p:xfrm>
          <a:off x="4284663" y="2565400"/>
          <a:ext cx="4800600" cy="4105277"/>
        </p:xfrm>
        <a:graphic>
          <a:graphicData uri="http://schemas.openxmlformats.org/drawingml/2006/table">
            <a:tbl>
              <a:tblPr/>
              <a:tblGrid>
                <a:gridCol w="1643062"/>
                <a:gridCol w="920750"/>
                <a:gridCol w="1395413"/>
                <a:gridCol w="841375"/>
              </a:tblGrid>
              <a:tr h="1141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Basin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Year of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mapping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Number of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glaciers,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glacieret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and snowfield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Areal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extent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(sq km)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Satluj (H.P.)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1993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2322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2697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Tista (Sikkim)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1997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284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692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Dhauli Ganga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(Uttarakhand)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1996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108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229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Chenab (H.P.)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2001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1186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1420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Total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-----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3900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5038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256" name="Picture 40" descr="h06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0"/>
            <a:ext cx="409575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286250" y="214313"/>
          <a:ext cx="4714908" cy="2208276"/>
        </p:xfrm>
        <a:graphic>
          <a:graphicData uri="http://schemas.openxmlformats.org/drawingml/2006/table">
            <a:tbl>
              <a:tblPr/>
              <a:tblGrid>
                <a:gridCol w="682421"/>
                <a:gridCol w="827176"/>
                <a:gridCol w="723780"/>
                <a:gridCol w="1195647"/>
                <a:gridCol w="1285884"/>
              </a:tblGrid>
              <a:tr h="149381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INDIAN HIMALAYA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81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Scale</a:t>
                      </a:r>
                      <a:endParaRPr lang="en-US" sz="1200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Mapping year</a:t>
                      </a:r>
                      <a:endParaRPr lang="en-US" sz="1200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Areal extent</a:t>
                      </a:r>
                      <a:endParaRPr lang="en-US" sz="1200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(sq km)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Reference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comment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250,000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1988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23,300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Kulkarni and Buch, 1991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Glacierete</a:t>
                      </a:r>
                      <a:r>
                        <a:rPr lang="en-US" sz="1200" baseline="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and snow field </a:t>
                      </a: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not </a:t>
                      </a:r>
                      <a:r>
                        <a:rPr lang="en-US" sz="1200" dirty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mapped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50,000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Not available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26,757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Sangewar and Shukla, 2009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Glacierete</a:t>
                      </a:r>
                      <a:r>
                        <a:rPr lang="en-US" sz="1200" baseline="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and snow field </a:t>
                      </a: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mapped</a:t>
                      </a:r>
                    </a:p>
                  </a:txBody>
                  <a:tcPr marL="53139" marR="531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1042988" y="468313"/>
            <a:ext cx="687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RETREAT OF GLACIERS IN INDIAN HIMALAYA</a:t>
            </a:r>
          </a:p>
        </p:txBody>
      </p:sp>
      <p:grpSp>
        <p:nvGrpSpPr>
          <p:cNvPr id="1028" name="Group 12"/>
          <p:cNvGrpSpPr>
            <a:grpSpLocks/>
          </p:cNvGrpSpPr>
          <p:nvPr/>
        </p:nvGrpSpPr>
        <p:grpSpPr bwMode="auto">
          <a:xfrm>
            <a:off x="214313" y="90488"/>
            <a:ext cx="8766175" cy="6553200"/>
            <a:chOff x="-414" y="328"/>
            <a:chExt cx="5963" cy="3858"/>
          </a:xfrm>
        </p:grpSpPr>
        <p:graphicFrame>
          <p:nvGraphicFramePr>
            <p:cNvPr id="1026" name="Object 4"/>
            <p:cNvGraphicFramePr>
              <a:graphicFrameLocks noChangeAspect="1"/>
            </p:cNvGraphicFramePr>
            <p:nvPr/>
          </p:nvGraphicFramePr>
          <p:xfrm>
            <a:off x="-414" y="328"/>
            <a:ext cx="5928" cy="3858"/>
          </p:xfrm>
          <a:graphic>
            <a:graphicData uri="http://schemas.openxmlformats.org/presentationml/2006/ole">
              <p:oleObj spid="_x0000_s1026" r:id="rId3" imgW="8718036" imgH="6553768" progId="Excel.Sheet.8">
                <p:embed/>
              </p:oleObj>
            </a:graphicData>
          </a:graphic>
        </p:graphicFrame>
        <p:sp>
          <p:nvSpPr>
            <p:cNvPr id="1031" name="Text Box 5"/>
            <p:cNvSpPr txBox="1">
              <a:spLocks noChangeArrowheads="1"/>
            </p:cNvSpPr>
            <p:nvPr/>
          </p:nvSpPr>
          <p:spPr bwMode="auto">
            <a:xfrm>
              <a:off x="3959" y="3386"/>
              <a:ext cx="1576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Parbati (1990-06: SAC)</a:t>
              </a:r>
            </a:p>
          </p:txBody>
        </p:sp>
        <p:sp>
          <p:nvSpPr>
            <p:cNvPr id="1032" name="Text Box 6"/>
            <p:cNvSpPr txBox="1">
              <a:spLocks noChangeArrowheads="1"/>
            </p:cNvSpPr>
            <p:nvPr/>
          </p:nvSpPr>
          <p:spPr bwMode="auto">
            <a:xfrm>
              <a:off x="3522" y="3007"/>
              <a:ext cx="2027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Sara Umaga (1961-2005: GSI)</a:t>
              </a:r>
            </a:p>
          </p:txBody>
        </p:sp>
        <p:sp>
          <p:nvSpPr>
            <p:cNvPr id="1033" name="Text Box 7"/>
            <p:cNvSpPr txBox="1">
              <a:spLocks noChangeArrowheads="1"/>
            </p:cNvSpPr>
            <p:nvPr/>
          </p:nvSpPr>
          <p:spPr bwMode="auto">
            <a:xfrm>
              <a:off x="2599" y="2629"/>
              <a:ext cx="1780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Gangotri (1976-1996: GSI)</a:t>
              </a:r>
            </a:p>
          </p:txBody>
        </p:sp>
        <p:sp>
          <p:nvSpPr>
            <p:cNvPr id="1034" name="Text Box 8"/>
            <p:cNvSpPr txBox="1">
              <a:spLocks noChangeArrowheads="1"/>
            </p:cNvSpPr>
            <p:nvPr/>
          </p:nvSpPr>
          <p:spPr bwMode="auto">
            <a:xfrm>
              <a:off x="1481" y="2263"/>
              <a:ext cx="2367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Dokriani Bamak (2004-2007: WIHG)</a:t>
              </a:r>
            </a:p>
          </p:txBody>
        </p:sp>
        <p:sp>
          <p:nvSpPr>
            <p:cNvPr id="1035" name="Text Box 9"/>
            <p:cNvSpPr txBox="1">
              <a:spLocks noChangeArrowheads="1"/>
            </p:cNvSpPr>
            <p:nvPr/>
          </p:nvSpPr>
          <p:spPr bwMode="auto">
            <a:xfrm>
              <a:off x="1287" y="1884"/>
              <a:ext cx="1655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Hamta (1961-2005: GSI)</a:t>
              </a:r>
            </a:p>
          </p:txBody>
        </p:sp>
        <p:sp>
          <p:nvSpPr>
            <p:cNvPr id="1036" name="Text Box 10"/>
            <p:cNvSpPr txBox="1">
              <a:spLocks noChangeArrowheads="1"/>
            </p:cNvSpPr>
            <p:nvPr/>
          </p:nvSpPr>
          <p:spPr bwMode="auto">
            <a:xfrm>
              <a:off x="1190" y="1537"/>
              <a:ext cx="2193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Samudra Tapu (1993-2000: SAC)</a:t>
              </a:r>
            </a:p>
          </p:txBody>
        </p:sp>
        <p:sp>
          <p:nvSpPr>
            <p:cNvPr id="1037" name="Text Box 11"/>
            <p:cNvSpPr txBox="1">
              <a:spLocks noChangeArrowheads="1"/>
            </p:cNvSpPr>
            <p:nvPr/>
          </p:nvSpPr>
          <p:spPr bwMode="auto">
            <a:xfrm>
              <a:off x="558" y="1162"/>
              <a:ext cx="1756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Pindari  (1966-2007: GSI) </a:t>
              </a:r>
            </a:p>
          </p:txBody>
        </p:sp>
      </p:grpSp>
      <p:pic>
        <p:nvPicPr>
          <p:cNvPr id="1029" name="Picture 6" descr="logoyell"/>
          <p:cNvPicPr>
            <a:picLocks noChangeAspect="1" noChangeArrowheads="1"/>
          </p:cNvPicPr>
          <p:nvPr/>
        </p:nvPicPr>
        <p:blipFill>
          <a:blip r:embed="rId4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44958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16387" name="Oval 5"/>
          <p:cNvSpPr>
            <a:spLocks noChangeArrowheads="1"/>
          </p:cNvSpPr>
          <p:nvPr/>
        </p:nvSpPr>
        <p:spPr bwMode="auto">
          <a:xfrm>
            <a:off x="1214438" y="1409700"/>
            <a:ext cx="1276350" cy="1131888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388" name="Group 26"/>
          <p:cNvGrpSpPr>
            <a:grpSpLocks/>
          </p:cNvGrpSpPr>
          <p:nvPr/>
        </p:nvGrpSpPr>
        <p:grpSpPr bwMode="auto">
          <a:xfrm>
            <a:off x="-381000" y="52388"/>
            <a:ext cx="9525000" cy="6805612"/>
            <a:chOff x="-381000" y="52388"/>
            <a:chExt cx="9525000" cy="6805612"/>
          </a:xfrm>
        </p:grpSpPr>
        <p:sp>
          <p:nvSpPr>
            <p:cNvPr id="16390" name="Text Box 2"/>
            <p:cNvSpPr txBox="1">
              <a:spLocks noChangeArrowheads="1"/>
            </p:cNvSpPr>
            <p:nvPr/>
          </p:nvSpPr>
          <p:spPr bwMode="auto">
            <a:xfrm>
              <a:off x="0" y="52388"/>
              <a:ext cx="9144000" cy="1283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b="1" dirty="0">
                  <a:solidFill>
                    <a:srgbClr val="0000FF"/>
                  </a:solidFill>
                </a:rPr>
                <a:t>INFLUENCE OF ALTITUDE DISTRIBUTION RETREAT OF PARBATI </a:t>
              </a:r>
              <a:r>
                <a:rPr lang="en-US" b="1" dirty="0" smtClean="0">
                  <a:solidFill>
                    <a:srgbClr val="0000FF"/>
                  </a:solidFill>
                </a:rPr>
                <a:t>GLACIER, INDIA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b="1" dirty="0" smtClean="0">
                  <a:solidFill>
                    <a:srgbClr val="0000FF"/>
                  </a:solidFill>
                </a:rPr>
                <a:t>						                  From: Kulkarni, 2005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b="1" dirty="0" smtClean="0">
                  <a:solidFill>
                    <a:srgbClr val="0000FF"/>
                  </a:solidFill>
                </a:rPr>
                <a:t>; </a:t>
              </a:r>
              <a:endParaRPr lang="en-US" b="1" dirty="0">
                <a:solidFill>
                  <a:srgbClr val="0000FF"/>
                </a:solidFill>
              </a:endParaRP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endParaRPr 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16391" name="Text Box 17"/>
            <p:cNvSpPr txBox="1">
              <a:spLocks noChangeArrowheads="1"/>
            </p:cNvSpPr>
            <p:nvPr/>
          </p:nvSpPr>
          <p:spPr bwMode="auto">
            <a:xfrm>
              <a:off x="4643438" y="3857628"/>
              <a:ext cx="2590800" cy="285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AREA  ALTITUDE DISTRIBUTION</a:t>
              </a:r>
            </a:p>
          </p:txBody>
        </p:sp>
        <p:grpSp>
          <p:nvGrpSpPr>
            <p:cNvPr id="16392" name="Group 6"/>
            <p:cNvGrpSpPr>
              <a:grpSpLocks/>
            </p:cNvGrpSpPr>
            <p:nvPr/>
          </p:nvGrpSpPr>
          <p:grpSpPr bwMode="auto">
            <a:xfrm>
              <a:off x="-381000" y="381000"/>
              <a:ext cx="3913188" cy="3482975"/>
              <a:chOff x="-192" y="288"/>
              <a:chExt cx="2736" cy="2438"/>
            </a:xfrm>
          </p:grpSpPr>
          <p:grpSp>
            <p:nvGrpSpPr>
              <p:cNvPr id="16404" name="Group 7"/>
              <p:cNvGrpSpPr>
                <a:grpSpLocks/>
              </p:cNvGrpSpPr>
              <p:nvPr/>
            </p:nvGrpSpPr>
            <p:grpSpPr bwMode="auto">
              <a:xfrm>
                <a:off x="96" y="336"/>
                <a:ext cx="2234" cy="2390"/>
                <a:chOff x="0" y="288"/>
                <a:chExt cx="2793" cy="2988"/>
              </a:xfrm>
            </p:grpSpPr>
            <p:pic>
              <p:nvPicPr>
                <p:cNvPr id="16406" name="Picture 8" descr="printmap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8000" contrast="20000"/>
                </a:blip>
                <a:srcRect l="65358" t="54643" r="19510" b="28847"/>
                <a:stretch>
                  <a:fillRect/>
                </a:stretch>
              </p:blipFill>
              <p:spPr bwMode="auto">
                <a:xfrm>
                  <a:off x="0" y="288"/>
                  <a:ext cx="2793" cy="2988"/>
                </a:xfrm>
                <a:prstGeom prst="rect">
                  <a:avLst/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16407" name="Oval 9"/>
                <p:cNvSpPr>
                  <a:spLocks noChangeArrowheads="1"/>
                </p:cNvSpPr>
                <p:nvPr/>
              </p:nvSpPr>
              <p:spPr bwMode="auto">
                <a:xfrm>
                  <a:off x="765" y="888"/>
                  <a:ext cx="804" cy="713"/>
                </a:xfrm>
                <a:prstGeom prst="ellips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0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494" y="926"/>
                  <a:ext cx="1009" cy="2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200">
                      <a:solidFill>
                        <a:srgbClr val="FFFF00"/>
                      </a:solidFill>
                    </a:rPr>
                    <a:t>Dead ice zone</a:t>
                  </a:r>
                </a:p>
              </p:txBody>
            </p:sp>
          </p:grpSp>
          <p:sp>
            <p:nvSpPr>
              <p:cNvPr id="16405" name="Text Box 11"/>
              <p:cNvSpPr txBox="1">
                <a:spLocks noChangeArrowheads="1"/>
              </p:cNvSpPr>
              <p:nvPr/>
            </p:nvSpPr>
            <p:spPr bwMode="auto">
              <a:xfrm>
                <a:off x="-192" y="288"/>
                <a:ext cx="2736" cy="2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FFFF00"/>
                    </a:solidFill>
                  </a:rPr>
                  <a:t>LISS-III and PAN: 1998</a:t>
                </a:r>
              </a:p>
            </p:txBody>
          </p:sp>
        </p:grpSp>
        <p:grpSp>
          <p:nvGrpSpPr>
            <p:cNvPr id="16393" name="Group 22"/>
            <p:cNvGrpSpPr>
              <a:grpSpLocks/>
            </p:cNvGrpSpPr>
            <p:nvPr/>
          </p:nvGrpSpPr>
          <p:grpSpPr bwMode="auto">
            <a:xfrm>
              <a:off x="0" y="3921125"/>
              <a:ext cx="3287713" cy="2936875"/>
              <a:chOff x="0" y="3921125"/>
              <a:chExt cx="3287713" cy="2936875"/>
            </a:xfrm>
          </p:grpSpPr>
          <p:pic>
            <p:nvPicPr>
              <p:cNvPr id="252940" name="Picture 12" descr="deadice04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4000" contrast="14000"/>
              </a:blip>
              <a:srcRect l="17650" t="36385" r="21179" b="20921"/>
              <a:stretch>
                <a:fillRect/>
              </a:stretch>
            </p:blipFill>
            <p:spPr bwMode="auto">
              <a:xfrm>
                <a:off x="0" y="3921125"/>
                <a:ext cx="3254375" cy="2936875"/>
              </a:xfrm>
              <a:prstGeom prst="rect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miter lim="800000"/>
                <a:headEnd/>
                <a:tailEnd/>
              </a:ln>
            </p:spPr>
          </p:pic>
          <p:grpSp>
            <p:nvGrpSpPr>
              <p:cNvPr id="16400" name="Group 13"/>
              <p:cNvGrpSpPr>
                <a:grpSpLocks/>
              </p:cNvGrpSpPr>
              <p:nvPr/>
            </p:nvGrpSpPr>
            <p:grpSpPr bwMode="auto">
              <a:xfrm>
                <a:off x="750888" y="3921125"/>
                <a:ext cx="2536825" cy="1412875"/>
                <a:chOff x="473" y="2470"/>
                <a:chExt cx="1598" cy="890"/>
              </a:xfrm>
            </p:grpSpPr>
            <p:sp>
              <p:nvSpPr>
                <p:cNvPr id="16401" name="Oval 14"/>
                <p:cNvSpPr>
                  <a:spLocks noChangeArrowheads="1"/>
                </p:cNvSpPr>
                <p:nvPr/>
              </p:nvSpPr>
              <p:spPr bwMode="auto">
                <a:xfrm>
                  <a:off x="624" y="2736"/>
                  <a:ext cx="672" cy="624"/>
                </a:xfrm>
                <a:prstGeom prst="ellips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0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344" y="2902"/>
                  <a:ext cx="727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200">
                      <a:solidFill>
                        <a:srgbClr val="FFFF00"/>
                      </a:solidFill>
                    </a:rPr>
                    <a:t>Dead ice zone</a:t>
                  </a:r>
                </a:p>
              </p:txBody>
            </p:sp>
            <p:sp>
              <p:nvSpPr>
                <p:cNvPr id="16403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73" y="2470"/>
                  <a:ext cx="111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>
                      <a:solidFill>
                        <a:srgbClr val="FFFF00"/>
                      </a:solidFill>
                    </a:rPr>
                    <a:t>LISS-IV: 2004</a:t>
                  </a:r>
                </a:p>
              </p:txBody>
            </p:sp>
          </p:grpSp>
        </p:grpSp>
        <p:grpSp>
          <p:nvGrpSpPr>
            <p:cNvPr id="16394" name="Group 21"/>
            <p:cNvGrpSpPr>
              <a:grpSpLocks/>
            </p:cNvGrpSpPr>
            <p:nvPr/>
          </p:nvGrpSpPr>
          <p:grpSpPr bwMode="auto">
            <a:xfrm>
              <a:off x="3286116" y="428604"/>
              <a:ext cx="3429024" cy="3429024"/>
              <a:chOff x="3286116" y="428604"/>
              <a:chExt cx="3429024" cy="3429024"/>
            </a:xfrm>
          </p:grpSpPr>
          <p:pic>
            <p:nvPicPr>
              <p:cNvPr id="16396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10000" contrast="10000"/>
              </a:blip>
              <a:srcRect/>
              <a:stretch>
                <a:fillRect/>
              </a:stretch>
            </p:blipFill>
            <p:spPr bwMode="auto">
              <a:xfrm>
                <a:off x="3286116" y="428604"/>
                <a:ext cx="3429024" cy="34290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6397" name="TextBox 19"/>
              <p:cNvSpPr txBox="1">
                <a:spLocks noChangeArrowheads="1"/>
              </p:cNvSpPr>
              <p:nvPr/>
            </p:nvSpPr>
            <p:spPr bwMode="auto">
              <a:xfrm>
                <a:off x="4071934" y="500042"/>
                <a:ext cx="226235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FF00"/>
                    </a:solidFill>
                  </a:rPr>
                  <a:t>LANDSAT TM: 2009</a:t>
                </a: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286250" y="857250"/>
                <a:ext cx="1000125" cy="857250"/>
              </a:xfrm>
              <a:prstGeom prst="ellipse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6786563" y="1143000"/>
              <a:ext cx="2211387" cy="14779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dirty="0"/>
                <a:t>Loss in Glacial area</a:t>
              </a:r>
            </a:p>
            <a:p>
              <a:pPr algn="ctr">
                <a:defRPr/>
              </a:pPr>
              <a:endParaRPr lang="en-US" dirty="0"/>
            </a:p>
            <a:p>
              <a:pPr algn="ctr">
                <a:defRPr/>
              </a:pPr>
              <a:r>
                <a:rPr lang="en-US" dirty="0"/>
                <a:t>1998-2009</a:t>
              </a:r>
            </a:p>
            <a:p>
              <a:pPr algn="ctr">
                <a:defRPr/>
              </a:pPr>
              <a:endParaRPr lang="en-US" dirty="0"/>
            </a:p>
            <a:p>
              <a:pPr algn="ctr">
                <a:defRPr/>
              </a:pPr>
              <a:r>
                <a:rPr lang="en-US" dirty="0"/>
                <a:t>≈ 4 %</a:t>
              </a:r>
            </a:p>
          </p:txBody>
        </p:sp>
      </p:grpSp>
      <p:pic>
        <p:nvPicPr>
          <p:cNvPr id="16389" name="Picture 25" descr="parbati GLACIER area altitude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25" y="4090988"/>
            <a:ext cx="5040313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0" y="142875"/>
            <a:ext cx="9144000" cy="6500835"/>
            <a:chOff x="0" y="142875"/>
            <a:chExt cx="9144000" cy="6500835"/>
          </a:xfrm>
        </p:grpSpPr>
        <p:pic>
          <p:nvPicPr>
            <p:cNvPr id="12290" name="Picture 2" descr="F:\sac june2010\Glacier April 2010\papers\IJRS10\Fig 1.png"/>
            <p:cNvPicPr>
              <a:picLocks noChangeAspect="1" noChangeArrowheads="1"/>
            </p:cNvPicPr>
            <p:nvPr/>
          </p:nvPicPr>
          <p:blipFill>
            <a:blip r:embed="rId2" cstate="print"/>
            <a:srcRect l="2344" t="3493" r="2663" b="5745"/>
            <a:stretch>
              <a:fillRect/>
            </a:stretch>
          </p:blipFill>
          <p:spPr bwMode="auto">
            <a:xfrm>
              <a:off x="0" y="1000147"/>
              <a:ext cx="7643813" cy="5643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2875" y="142875"/>
              <a:ext cx="9001125" cy="6223000"/>
              <a:chOff x="142844" y="142852"/>
              <a:chExt cx="9001156" cy="6223580"/>
            </a:xfrm>
          </p:grpSpPr>
          <p:sp>
            <p:nvSpPr>
              <p:cNvPr id="12292" name="TextBox 2"/>
              <p:cNvSpPr txBox="1">
                <a:spLocks noChangeArrowheads="1"/>
              </p:cNvSpPr>
              <p:nvPr/>
            </p:nvSpPr>
            <p:spPr bwMode="auto">
              <a:xfrm>
                <a:off x="142844" y="142852"/>
                <a:ext cx="750099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BASINS COVERED IN GLACIER RETREAT INVESTIGATION</a:t>
                </a:r>
              </a:p>
              <a:p>
                <a:pPr algn="ctr"/>
                <a:r>
                  <a:rPr lang="en-US"/>
                  <a:t>(From Kulkarni et al., 2011)</a:t>
                </a:r>
              </a:p>
            </p:txBody>
          </p:sp>
          <p:sp>
            <p:nvSpPr>
              <p:cNvPr id="12293" name="Rectangle 3"/>
              <p:cNvSpPr>
                <a:spLocks noChangeArrowheads="1"/>
              </p:cNvSpPr>
              <p:nvPr/>
            </p:nvSpPr>
            <p:spPr bwMode="auto">
              <a:xfrm>
                <a:off x="7572396" y="857232"/>
                <a:ext cx="1571604" cy="550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just" eaLnBrk="0" hangingPunct="0"/>
                <a:endParaRPr lang="sv-SE" sz="1600" dirty="0">
                  <a:solidFill>
                    <a:srgbClr val="0000FF"/>
                  </a:solidFill>
                  <a:cs typeface="Times New Roman" pitchFamily="18" charset="0"/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1 Tista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2 Gori Ganga 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3. Bhagrithi</a:t>
                </a: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4 Baspa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5 Parbati 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6 Chandra</a:t>
                </a: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 </a:t>
                </a:r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7 Bhaga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8 Miyar 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9 Bhut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10 Warwan</a:t>
                </a:r>
              </a:p>
              <a:p>
                <a:pPr algn="just" eaLnBrk="0" hangingPunct="0"/>
                <a:endParaRPr lang="en-US" sz="1600" dirty="0">
                  <a:solidFill>
                    <a:srgbClr val="0000FF"/>
                  </a:solidFill>
                </a:endParaRPr>
              </a:p>
              <a:p>
                <a:pPr algn="just" eaLnBrk="0" hangingPunct="0"/>
                <a:r>
                  <a:rPr lang="sv-SE" sz="1600" dirty="0">
                    <a:solidFill>
                      <a:srgbClr val="0000FF"/>
                    </a:solidFill>
                    <a:cs typeface="Times New Roman" pitchFamily="18" charset="0"/>
                  </a:rPr>
                  <a:t>11 Zanskar</a:t>
                </a:r>
                <a:endParaRPr lang="sv-SE" sz="1600" dirty="0">
                  <a:solidFill>
                    <a:srgbClr val="0000FF"/>
                  </a:solidFill>
                </a:endParaRPr>
              </a:p>
            </p:txBody>
          </p:sp>
        </p:grpSp>
      </p:grpSp>
      <p:grpSp>
        <p:nvGrpSpPr>
          <p:cNvPr id="4" name="Group 10"/>
          <p:cNvGrpSpPr/>
          <p:nvPr/>
        </p:nvGrpSpPr>
        <p:grpSpPr>
          <a:xfrm>
            <a:off x="-32" y="3071810"/>
            <a:ext cx="5698681" cy="2512472"/>
            <a:chOff x="-32" y="3071810"/>
            <a:chExt cx="5698681" cy="2512472"/>
          </a:xfrm>
        </p:grpSpPr>
        <p:sp>
          <p:nvSpPr>
            <p:cNvPr id="6" name="TextBox 5"/>
            <p:cNvSpPr txBox="1"/>
            <p:nvPr/>
          </p:nvSpPr>
          <p:spPr>
            <a:xfrm>
              <a:off x="4643438" y="5214950"/>
              <a:ext cx="9241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99"/>
                  </a:solidFill>
                </a:rPr>
                <a:t>NEPAL</a:t>
              </a:r>
              <a:endParaRPr lang="en-US" dirty="0">
                <a:solidFill>
                  <a:srgbClr val="FFFF99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71670" y="5072074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99"/>
                  </a:solidFill>
                </a:rPr>
                <a:t>INDIA</a:t>
              </a:r>
              <a:endParaRPr lang="en-US" dirty="0">
                <a:solidFill>
                  <a:srgbClr val="FFFF99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95838" y="3071810"/>
              <a:ext cx="902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99"/>
                  </a:solidFill>
                </a:rPr>
                <a:t>CHINA</a:t>
              </a:r>
              <a:endParaRPr lang="en-US" dirty="0">
                <a:solidFill>
                  <a:srgbClr val="FFFF99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32" y="3429000"/>
              <a:ext cx="14755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99"/>
                  </a:solidFill>
                </a:rPr>
                <a:t>PAKISTHAN</a:t>
              </a:r>
              <a:endParaRPr lang="en-US" dirty="0">
                <a:solidFill>
                  <a:srgbClr val="FFFF99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9512" y="1124744"/>
          <a:ext cx="8820475" cy="4658404"/>
        </p:xfrm>
        <a:graphic>
          <a:graphicData uri="http://schemas.openxmlformats.org/drawingml/2006/table">
            <a:tbl>
              <a:tblPr/>
              <a:tblGrid>
                <a:gridCol w="2169998"/>
                <a:gridCol w="1524379"/>
                <a:gridCol w="1634215"/>
                <a:gridCol w="1296144"/>
                <a:gridCol w="2195739"/>
              </a:tblGrid>
              <a:tr h="8902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Region/basin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Period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Areal extent (km</a:t>
                      </a:r>
                      <a:r>
                        <a:rPr lang="en-GB" sz="1600" baseline="30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2)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Change in area %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Reference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Mt. </a:t>
                      </a: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Everest, Nepal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1976-2006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3212±0.019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-15.63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Yong et al,2010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481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Nyainqentanglha</a:t>
                      </a: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Range and the Nam Co </a:t>
                      </a:r>
                      <a:r>
                        <a:rPr lang="en-US" sz="16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Basin</a:t>
                      </a: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Tibet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1976-2009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207.1±7.2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-9.9±3.1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Bolch et al.,2010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Indus, India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1962-2001/4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4632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-16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Kulkarni et al., 2011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Ganga,India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1962-2001/4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1700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-15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Kulkarni et al., 2011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Tista, India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1997-2004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403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-2.7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Kulkarni et al., 2011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2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Bhagirathi and </a:t>
                      </a:r>
                      <a:r>
                        <a:rPr lang="en-US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Saraswati</a:t>
                      </a:r>
                      <a:r>
                        <a:rPr lang="en-US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India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1968-2006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599.9±15.6</a:t>
                      </a:r>
                      <a:endParaRPr lang="en-IN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-4.6±2.8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Bhambri</a:t>
                      </a:r>
                      <a:r>
                        <a:rPr lang="en-GB" sz="16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et al., 2011</a:t>
                      </a:r>
                      <a:endParaRPr lang="en-IN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512" y="404664"/>
            <a:ext cx="88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</a:rPr>
              <a:t>LOSS IN GLACIATED AREA IN HIND KUSH HIMALAYA</a:t>
            </a:r>
            <a:endParaRPr lang="en-IN" sz="2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467544" y="188640"/>
            <a:ext cx="8274253" cy="6597352"/>
            <a:chOff x="467544" y="188640"/>
            <a:chExt cx="8274253" cy="6597352"/>
          </a:xfrm>
        </p:grpSpPr>
        <p:pic>
          <p:nvPicPr>
            <p:cNvPr id="4" name="Picture 105" descr="C:\glacier\papers\current4\Fig.9.jpg"/>
            <p:cNvPicPr>
              <a:picLocks noChangeAspect="1" noChangeArrowheads="1"/>
            </p:cNvPicPr>
            <p:nvPr/>
          </p:nvPicPr>
          <p:blipFill>
            <a:blip r:embed="rId2" cstate="print">
              <a:lum bright="10000" contrast="4000"/>
            </a:blip>
            <a:srcRect l="10439" t="23668" r="10439" b="21283"/>
            <a:stretch>
              <a:fillRect/>
            </a:stretch>
          </p:blipFill>
          <p:spPr bwMode="auto">
            <a:xfrm>
              <a:off x="1323579" y="764704"/>
              <a:ext cx="6690825" cy="602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467544" y="188640"/>
              <a:ext cx="82742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00CC"/>
                  </a:solidFill>
                </a:rPr>
                <a:t>FRAGMENTATION OF GLACIERS (</a:t>
              </a:r>
              <a:r>
                <a:rPr lang="en-US" sz="2400" b="1" dirty="0" err="1" smtClean="0">
                  <a:solidFill>
                    <a:srgbClr val="0000CC"/>
                  </a:solidFill>
                </a:rPr>
                <a:t>Kulkarni</a:t>
              </a:r>
              <a:r>
                <a:rPr lang="en-US" sz="2400" b="1" dirty="0" smtClean="0">
                  <a:solidFill>
                    <a:srgbClr val="0000CC"/>
                  </a:solidFill>
                </a:rPr>
                <a:t>, et al., 2007)</a:t>
              </a:r>
              <a:endParaRPr lang="en-IN" sz="2400" b="1" dirty="0">
                <a:solidFill>
                  <a:srgbClr val="0000CC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1406" y="68025"/>
            <a:ext cx="8975049" cy="6718561"/>
            <a:chOff x="71406" y="68025"/>
            <a:chExt cx="8975049" cy="6718561"/>
          </a:xfrm>
        </p:grpSpPr>
        <p:pic>
          <p:nvPicPr>
            <p:cNvPr id="39938" name="Picture 2" descr="G:\South Lhonak Reyreat figure 1990_201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06" y="869838"/>
              <a:ext cx="4572032" cy="59167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42844" y="68025"/>
              <a:ext cx="88583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SIKKIM  HIMALAYA</a:t>
              </a:r>
            </a:p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INFLUENCE OF MORAINE DAMMED LAKES ON RETREAT. 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30723" name="Picture 3" descr="G:\Final_Changsang Glacier_78A05007.jpg"/>
            <p:cNvPicPr>
              <a:picLocks noChangeAspect="1" noChangeArrowheads="1"/>
            </p:cNvPicPr>
            <p:nvPr/>
          </p:nvPicPr>
          <p:blipFill>
            <a:blip r:embed="rId3" cstate="print"/>
            <a:srcRect b="7901"/>
            <a:stretch>
              <a:fillRect/>
            </a:stretch>
          </p:blipFill>
          <p:spPr bwMode="auto">
            <a:xfrm>
              <a:off x="4714876" y="857232"/>
              <a:ext cx="4331579" cy="58579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38"/>
            <a:ext cx="971550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8" descr="logoyell"/>
          <p:cNvPicPr>
            <a:picLocks noChangeAspect="1" noChangeArrowheads="1"/>
          </p:cNvPicPr>
          <p:nvPr/>
        </p:nvPicPr>
        <p:blipFill>
          <a:blip r:embed="rId3" cstate="print"/>
          <a:srcRect l="9146" t="9723" r="9756" b="11111"/>
          <a:stretch>
            <a:fillRect/>
          </a:stretch>
        </p:blipFill>
        <p:spPr bwMode="auto">
          <a:xfrm>
            <a:off x="7877175" y="-71438"/>
            <a:ext cx="1266825" cy="10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 bwMode="auto">
          <a:xfrm>
            <a:off x="4857750" y="5214938"/>
            <a:ext cx="4214813" cy="1477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Data gap from 1990 to 1997</a:t>
            </a:r>
          </a:p>
          <a:p>
            <a:pPr algn="ctr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Mean Mass balance </a:t>
            </a:r>
          </a:p>
          <a:p>
            <a:pPr algn="ctr">
              <a:defRPr/>
            </a:pP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1978-88   -0.41 ± 0.24 m</a:t>
            </a:r>
          </a:p>
          <a:p>
            <a:pPr algn="ctr">
              <a:defRPr/>
            </a:pP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1998-08   -0.91 ± 0.39 m</a:t>
            </a:r>
          </a:p>
        </p:txBody>
      </p:sp>
      <p:grpSp>
        <p:nvGrpSpPr>
          <p:cNvPr id="21509" name="Group 16"/>
          <p:cNvGrpSpPr>
            <a:grpSpLocks/>
          </p:cNvGrpSpPr>
          <p:nvPr/>
        </p:nvGrpSpPr>
        <p:grpSpPr bwMode="auto">
          <a:xfrm>
            <a:off x="60325" y="71438"/>
            <a:ext cx="8589963" cy="6715125"/>
            <a:chOff x="59625" y="71437"/>
            <a:chExt cx="8590668" cy="6715126"/>
          </a:xfrm>
        </p:grpSpPr>
        <p:sp>
          <p:nvSpPr>
            <p:cNvPr id="21510" name="TextBox 4"/>
            <p:cNvSpPr txBox="1">
              <a:spLocks noChangeArrowheads="1"/>
            </p:cNvSpPr>
            <p:nvPr/>
          </p:nvSpPr>
          <p:spPr bwMode="auto">
            <a:xfrm>
              <a:off x="2000250" y="71437"/>
              <a:ext cx="54962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MASS BALANCE OF HIMALAYAN GLACIERS</a:t>
              </a:r>
            </a:p>
          </p:txBody>
        </p:sp>
        <p:pic>
          <p:nvPicPr>
            <p:cNvPr id="21511" name="Picture 15" descr="Number of glaciers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282" y="4276086"/>
              <a:ext cx="4643470" cy="2510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2" name="Picture 16" descr="cumulative mass balance 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625" y="857232"/>
              <a:ext cx="5536742" cy="332057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3" name="Picture 5" descr="E:\baspa_director\baspa.jpg"/>
            <p:cNvPicPr>
              <a:picLocks noChangeAspect="1" noChangeArrowheads="1"/>
            </p:cNvPicPr>
            <p:nvPr/>
          </p:nvPicPr>
          <p:blipFill>
            <a:blip r:embed="rId6" cstate="print"/>
            <a:srcRect l="2100" t="1491" r="6200"/>
            <a:stretch>
              <a:fillRect/>
            </a:stretch>
          </p:blipFill>
          <p:spPr bwMode="auto">
            <a:xfrm>
              <a:off x="5643570" y="773685"/>
              <a:ext cx="3006723" cy="4441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spa area distribu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071187"/>
            <a:ext cx="4429156" cy="292944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0" y="71414"/>
            <a:ext cx="9001156" cy="5000660"/>
            <a:chOff x="0" y="71414"/>
            <a:chExt cx="9001156" cy="5000660"/>
          </a:xfrm>
        </p:grpSpPr>
        <p:sp>
          <p:nvSpPr>
            <p:cNvPr id="4" name="TextBox 3"/>
            <p:cNvSpPr txBox="1"/>
            <p:nvPr/>
          </p:nvSpPr>
          <p:spPr>
            <a:xfrm>
              <a:off x="142844" y="71414"/>
              <a:ext cx="88583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FF"/>
                  </a:solidFill>
                </a:rPr>
                <a:t>BASPA BASIN: CHANGE IN ELA</a:t>
              </a:r>
            </a:p>
            <a:p>
              <a:pPr algn="ctr"/>
              <a:r>
                <a:rPr lang="en-US" sz="2400" dirty="0" smtClean="0">
                  <a:solidFill>
                    <a:srgbClr val="0000FF"/>
                  </a:solidFill>
                </a:rPr>
                <a:t>From: Kulkarni 1992, 2002 and 2011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5" name="Picture 46" descr="Picture1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071678"/>
              <a:ext cx="4603570" cy="3000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logoyell"/>
          <p:cNvPicPr>
            <a:picLocks noChangeAspect="1" noChangeArrowheads="1"/>
          </p:cNvPicPr>
          <p:nvPr/>
        </p:nvPicPr>
        <p:blipFill>
          <a:blip r:embed="rId2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58063" y="1193800"/>
          <a:ext cx="1643074" cy="841248"/>
        </p:xfrm>
        <a:graphic>
          <a:graphicData uri="http://schemas.openxmlformats.org/drawingml/2006/table">
            <a:tbl>
              <a:tblPr/>
              <a:tblGrid>
                <a:gridCol w="730255"/>
                <a:gridCol w="912819"/>
              </a:tblGrid>
              <a:tr h="4071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+mn-lt"/>
                          <a:ea typeface="Calibri"/>
                          <a:cs typeface="Times New Roman"/>
                        </a:rPr>
                        <a:t>ELA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+mn-lt"/>
                          <a:ea typeface="Calibri"/>
                          <a:cs typeface="Times New Roman"/>
                        </a:rPr>
                        <a:t>Sp. mass balance (m)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  <a:ea typeface="Calibri"/>
                          <a:cs typeface="Times New Roman"/>
                        </a:rPr>
                        <a:t>5065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  <a:ea typeface="Calibri"/>
                          <a:cs typeface="Times New Roman"/>
                        </a:rPr>
                        <a:t>- 0.32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+mn-lt"/>
                          <a:ea typeface="Calibri"/>
                          <a:cs typeface="Times New Roman"/>
                        </a:rPr>
                        <a:t>5300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+mn-lt"/>
                          <a:ea typeface="Calibri"/>
                          <a:cs typeface="Times New Roman"/>
                        </a:rPr>
                        <a:t>-1.12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3570" name="Group 10"/>
          <p:cNvGrpSpPr>
            <a:grpSpLocks/>
          </p:cNvGrpSpPr>
          <p:nvPr/>
        </p:nvGrpSpPr>
        <p:grpSpPr bwMode="auto">
          <a:xfrm>
            <a:off x="142875" y="233363"/>
            <a:ext cx="8888413" cy="6624637"/>
            <a:chOff x="142844" y="232926"/>
            <a:chExt cx="8888917" cy="6625074"/>
          </a:xfrm>
        </p:grpSpPr>
        <p:sp>
          <p:nvSpPr>
            <p:cNvPr id="7" name="TextBox 6"/>
            <p:cNvSpPr txBox="1"/>
            <p:nvPr/>
          </p:nvSpPr>
          <p:spPr>
            <a:xfrm>
              <a:off x="7358441" y="2785794"/>
              <a:ext cx="1643155" cy="160030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/>
                <a:t>If temperature rises by two deg C from present  then negative mass balance will increase by factor of  3.5</a:t>
              </a:r>
            </a:p>
          </p:txBody>
        </p:sp>
        <p:grpSp>
          <p:nvGrpSpPr>
            <p:cNvPr id="23572" name="Group 9"/>
            <p:cNvGrpSpPr>
              <a:grpSpLocks/>
            </p:cNvGrpSpPr>
            <p:nvPr/>
          </p:nvGrpSpPr>
          <p:grpSpPr bwMode="auto">
            <a:xfrm>
              <a:off x="142844" y="232926"/>
              <a:ext cx="8888917" cy="6625074"/>
              <a:chOff x="142844" y="232926"/>
              <a:chExt cx="8888917" cy="6625074"/>
            </a:xfrm>
          </p:grpSpPr>
          <p:grpSp>
            <p:nvGrpSpPr>
              <p:cNvPr id="23573" name="Group 7"/>
              <p:cNvGrpSpPr>
                <a:grpSpLocks/>
              </p:cNvGrpSpPr>
              <p:nvPr/>
            </p:nvGrpSpPr>
            <p:grpSpPr bwMode="auto">
              <a:xfrm>
                <a:off x="142844" y="232926"/>
                <a:ext cx="8888917" cy="6625074"/>
                <a:chOff x="142844" y="232926"/>
                <a:chExt cx="8888917" cy="6625074"/>
              </a:xfrm>
            </p:grpSpPr>
            <p:pic>
              <p:nvPicPr>
                <p:cNvPr id="23575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42844" y="285728"/>
                  <a:ext cx="3429024" cy="6153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3576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643306" y="928670"/>
                  <a:ext cx="3643338" cy="5929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577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3571868" y="232926"/>
                  <a:ext cx="5459893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>
                      <a:solidFill>
                        <a:srgbClr val="0000FF"/>
                      </a:solidFill>
                    </a:rPr>
                    <a:t>EFFECT OF 2 DEG RISE IN TEMP. ON MASS BALANCE</a:t>
                  </a:r>
                </a:p>
                <a:p>
                  <a:pPr algn="ctr"/>
                  <a:r>
                    <a:rPr lang="en-US" sz="1600">
                      <a:solidFill>
                        <a:srgbClr val="0000FF"/>
                      </a:solidFill>
                    </a:rPr>
                    <a:t>DOKARIANI BAMAK GLACIER </a:t>
                  </a:r>
                </a:p>
              </p:txBody>
            </p:sp>
          </p:grpSp>
          <p:sp>
            <p:nvSpPr>
              <p:cNvPr id="23574" name="TextBox 8"/>
              <p:cNvSpPr txBox="1">
                <a:spLocks noChangeArrowheads="1"/>
              </p:cNvSpPr>
              <p:nvPr/>
            </p:nvSpPr>
            <p:spPr bwMode="auto">
              <a:xfrm>
                <a:off x="428596" y="6429396"/>
                <a:ext cx="32147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/>
                  <a:t>From: Dobhal et al.,2008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573750" y="0"/>
            <a:ext cx="1025842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458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458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4582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00500"/>
            <a:ext cx="3990975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3" name="Group 21"/>
          <p:cNvGrpSpPr>
            <a:grpSpLocks/>
          </p:cNvGrpSpPr>
          <p:nvPr/>
        </p:nvGrpSpPr>
        <p:grpSpPr bwMode="auto">
          <a:xfrm>
            <a:off x="285750" y="142875"/>
            <a:ext cx="8509000" cy="6429375"/>
            <a:chOff x="285720" y="142852"/>
            <a:chExt cx="8509024" cy="6429420"/>
          </a:xfrm>
        </p:grpSpPr>
        <p:pic>
          <p:nvPicPr>
            <p:cNvPr id="24584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6248" y="928670"/>
              <a:ext cx="4508496" cy="2400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5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5720" y="928670"/>
              <a:ext cx="3783714" cy="23574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586" name="TextBox 16"/>
            <p:cNvSpPr txBox="1">
              <a:spLocks noChangeArrowheads="1"/>
            </p:cNvSpPr>
            <p:nvPr/>
          </p:nvSpPr>
          <p:spPr bwMode="auto">
            <a:xfrm>
              <a:off x="285720" y="142852"/>
              <a:ext cx="842968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DECADAL CHANGES IN SEASONAL SNOW COVER</a:t>
              </a:r>
            </a:p>
            <a:p>
              <a:r>
                <a:rPr lang="en-US"/>
                <a:t>              1990-2001				2001-2010</a:t>
              </a:r>
            </a:p>
          </p:txBody>
        </p:sp>
        <p:sp>
          <p:nvSpPr>
            <p:cNvPr id="24587" name="TextBox 17"/>
            <p:cNvSpPr txBox="1">
              <a:spLocks noChangeArrowheads="1"/>
            </p:cNvSpPr>
            <p:nvPr/>
          </p:nvSpPr>
          <p:spPr bwMode="auto">
            <a:xfrm>
              <a:off x="357158" y="3429000"/>
              <a:ext cx="814393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	From: Menon et al., 2010  </a:t>
              </a:r>
            </a:p>
            <a:p>
              <a:r>
                <a:rPr lang="en-US" sz="1200"/>
                <a:t>					From: Gurung and Kulkarni et al., 2011</a:t>
              </a:r>
            </a:p>
            <a:p>
              <a:r>
                <a:rPr lang="en-US" sz="1200"/>
                <a:t>	From: Shekhar et al.,2010</a:t>
              </a:r>
            </a:p>
          </p:txBody>
        </p:sp>
        <p:pic>
          <p:nvPicPr>
            <p:cNvPr id="24588" name="Picture 1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5720" y="4000504"/>
              <a:ext cx="4140751" cy="257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5603" name="Group 17"/>
          <p:cNvGrpSpPr>
            <a:grpSpLocks/>
          </p:cNvGrpSpPr>
          <p:nvPr/>
        </p:nvGrpSpPr>
        <p:grpSpPr bwMode="auto">
          <a:xfrm>
            <a:off x="0" y="0"/>
            <a:ext cx="9144000" cy="6643688"/>
            <a:chOff x="0" y="0"/>
            <a:chExt cx="9144000" cy="6643710"/>
          </a:xfrm>
        </p:grpSpPr>
        <p:sp>
          <p:nvSpPr>
            <p:cNvPr id="25604" name="Text Box 4"/>
            <p:cNvSpPr txBox="1">
              <a:spLocks noChangeArrowheads="1"/>
            </p:cNvSpPr>
            <p:nvPr/>
          </p:nvSpPr>
          <p:spPr bwMode="auto">
            <a:xfrm>
              <a:off x="381000" y="106363"/>
              <a:ext cx="8564563" cy="1015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CC"/>
                  </a:solidFill>
                </a:rPr>
                <a:t>Snow accumulation and ablation pattern in basins </a:t>
              </a:r>
            </a:p>
            <a:p>
              <a:pPr algn="ctr"/>
              <a:r>
                <a:rPr lang="en-US" sz="2000" dirty="0">
                  <a:solidFill>
                    <a:srgbClr val="0000CC"/>
                  </a:solidFill>
                </a:rPr>
                <a:t>located in different parts of </a:t>
              </a:r>
              <a:r>
                <a:rPr lang="en-US" sz="2000" dirty="0" smtClean="0">
                  <a:solidFill>
                    <a:srgbClr val="0000CC"/>
                  </a:solidFill>
                </a:rPr>
                <a:t>Himalaya</a:t>
              </a:r>
            </a:p>
            <a:p>
              <a:pPr algn="ctr"/>
              <a:r>
                <a:rPr lang="en-US" sz="2000" dirty="0" smtClean="0">
                  <a:solidFill>
                    <a:srgbClr val="0000CC"/>
                  </a:solidFill>
                </a:rPr>
                <a:t>From: Kulkarni et al., 2010</a:t>
              </a:r>
              <a:endParaRPr lang="en-US" sz="2000" dirty="0">
                <a:solidFill>
                  <a:srgbClr val="0000CC"/>
                </a:solidFill>
              </a:endParaRPr>
            </a:p>
          </p:txBody>
        </p:sp>
        <p:sp>
          <p:nvSpPr>
            <p:cNvPr id="25605" name="Text Box 9"/>
            <p:cNvSpPr txBox="1">
              <a:spLocks noChangeArrowheads="1"/>
            </p:cNvSpPr>
            <p:nvPr/>
          </p:nvSpPr>
          <p:spPr bwMode="auto">
            <a:xfrm>
              <a:off x="5000628" y="4505934"/>
              <a:ext cx="394017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0000CC"/>
                  </a:solidFill>
                </a:rPr>
                <a:t>Mean snow fall Western Himalaya: 2004-5: 739 cm; 2005-6: 606 cm; 2006-7: 596 cm</a:t>
              </a:r>
            </a:p>
          </p:txBody>
        </p:sp>
        <p:pic>
          <p:nvPicPr>
            <p:cNvPr id="25606" name="Picture 6" descr="logoyell"/>
            <p:cNvPicPr>
              <a:picLocks noChangeAspect="1" noChangeArrowheads="1"/>
            </p:cNvPicPr>
            <p:nvPr/>
          </p:nvPicPr>
          <p:blipFill>
            <a:blip r:embed="rId2" cstate="print"/>
            <a:srcRect l="9146" t="9723" r="9756" b="11111"/>
            <a:stretch>
              <a:fillRect/>
            </a:stretch>
          </p:blipFill>
          <p:spPr bwMode="auto">
            <a:xfrm>
              <a:off x="7977188" y="0"/>
              <a:ext cx="1166812" cy="1000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7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71550" cy="107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8" name="Picture 14" descr="Bhaga basin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4282" y="1142984"/>
              <a:ext cx="4199797" cy="2627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9" name="Picture 15" descr="Tista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87252" y="1142984"/>
              <a:ext cx="4242466" cy="2639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0" name="Picture 16" descr="Ravi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4282" y="3979978"/>
              <a:ext cx="4132747" cy="2663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10"/>
          <p:cNvGrpSpPr>
            <a:grpSpLocks/>
          </p:cNvGrpSpPr>
          <p:nvPr/>
        </p:nvGrpSpPr>
        <p:grpSpPr bwMode="auto">
          <a:xfrm>
            <a:off x="0" y="76200"/>
            <a:ext cx="9144000" cy="6686550"/>
            <a:chOff x="0" y="48"/>
            <a:chExt cx="5760" cy="4212"/>
          </a:xfrm>
        </p:grpSpPr>
        <p:sp>
          <p:nvSpPr>
            <p:cNvPr id="3078" name="Text Box 3"/>
            <p:cNvSpPr txBox="1">
              <a:spLocks noChangeArrowheads="1"/>
            </p:cNvSpPr>
            <p:nvPr/>
          </p:nvSpPr>
          <p:spPr bwMode="auto">
            <a:xfrm>
              <a:off x="703" y="48"/>
              <a:ext cx="4400" cy="52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>
                  <a:solidFill>
                    <a:srgbClr val="009900"/>
                  </a:solidFill>
                </a:rPr>
                <a:t>SNOW DEPLETION CURVE:BEAS BASIN  </a:t>
              </a:r>
            </a:p>
            <a:p>
              <a:pPr algn="ctr"/>
              <a:r>
                <a:rPr lang="en-US" sz="2400">
                  <a:solidFill>
                    <a:srgbClr val="009900"/>
                  </a:solidFill>
                </a:rPr>
                <a:t>ALTITUDE 3000-3600 m</a:t>
              </a:r>
            </a:p>
          </p:txBody>
        </p:sp>
        <p:pic>
          <p:nvPicPr>
            <p:cNvPr id="3079" name="Picture 4" descr="depletion curve"/>
            <p:cNvPicPr>
              <a:picLocks noChangeAspect="1" noChangeArrowheads="1"/>
            </p:cNvPicPr>
            <p:nvPr/>
          </p:nvPicPr>
          <p:blipFill>
            <a:blip r:embed="rId3" cstate="print"/>
            <a:srcRect l="3542" t="35684" r="4323" b="13936"/>
            <a:stretch>
              <a:fillRect/>
            </a:stretch>
          </p:blipFill>
          <p:spPr bwMode="auto">
            <a:xfrm>
              <a:off x="0" y="600"/>
              <a:ext cx="5760" cy="1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3074" name="Object 5"/>
            <p:cNvGraphicFramePr>
              <a:graphicFrameLocks noChangeAspect="1"/>
            </p:cNvGraphicFramePr>
            <p:nvPr/>
          </p:nvGraphicFramePr>
          <p:xfrm>
            <a:off x="249" y="2490"/>
            <a:ext cx="3733" cy="1770"/>
          </p:xfrm>
          <a:graphic>
            <a:graphicData uri="http://schemas.openxmlformats.org/presentationml/2006/ole">
              <p:oleObj spid="_x0000_s3074" r:id="rId4" imgW="5925826" imgH="2810500" progId="Excel.Sheet.8">
                <p:embed/>
              </p:oleObj>
            </a:graphicData>
          </a:graphic>
        </p:graphicFrame>
        <p:sp>
          <p:nvSpPr>
            <p:cNvPr id="3080" name="Text Box 6"/>
            <p:cNvSpPr txBox="1">
              <a:spLocks noChangeArrowheads="1"/>
            </p:cNvSpPr>
            <p:nvPr/>
          </p:nvSpPr>
          <p:spPr bwMode="auto">
            <a:xfrm>
              <a:off x="4014" y="2586"/>
              <a:ext cx="1723" cy="1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rgbClr val="0000CC"/>
                  </a:solidFill>
                </a:rPr>
                <a:t>INCREASE IN STREAM </a:t>
              </a:r>
            </a:p>
            <a:p>
              <a:r>
                <a:rPr lang="en-US" dirty="0">
                  <a:solidFill>
                    <a:srgbClr val="0000CC"/>
                  </a:solidFill>
                </a:rPr>
                <a:t>RUNOFF OF BASPA BASIN FOR DECEMBER BETWEEN 1966 TO 1993 IS FROM 8 TO 14 CUMECS</a:t>
              </a:r>
            </a:p>
            <a:p>
              <a:endParaRPr lang="en-US" dirty="0">
                <a:solidFill>
                  <a:srgbClr val="0000CC"/>
                </a:solidFill>
              </a:endParaRPr>
            </a:p>
            <a:p>
              <a:r>
                <a:rPr lang="en-US" dirty="0">
                  <a:solidFill>
                    <a:srgbClr val="0000CC"/>
                  </a:solidFill>
                </a:rPr>
                <a:t>(Kulkarni et. al. 2002 and 2003)</a:t>
              </a:r>
            </a:p>
          </p:txBody>
        </p:sp>
      </p:grpSp>
      <p:pic>
        <p:nvPicPr>
          <p:cNvPr id="3076" name="Picture 6" descr="logoyell"/>
          <p:cNvPicPr>
            <a:picLocks noChangeAspect="1" noChangeArrowheads="1"/>
          </p:cNvPicPr>
          <p:nvPr/>
        </p:nvPicPr>
        <p:blipFill>
          <a:blip r:embed="rId5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ndexnew"/>
          <p:cNvPicPr>
            <a:picLocks noChangeAspect="1" noChangeArrowheads="1"/>
          </p:cNvPicPr>
          <p:nvPr/>
        </p:nvPicPr>
        <p:blipFill>
          <a:blip r:embed="rId2" cstate="print"/>
          <a:srcRect l="2161" t="9050" r="2289" b="23830"/>
          <a:stretch>
            <a:fillRect/>
          </a:stretch>
        </p:blipFill>
        <p:spPr bwMode="auto">
          <a:xfrm>
            <a:off x="107950" y="1876425"/>
            <a:ext cx="8964613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50825" y="44450"/>
            <a:ext cx="8713788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CC"/>
                </a:solidFill>
              </a:rPr>
              <a:t>DEVELOPMENT OF SNOW AND GLACIER MELT RUNOFF </a:t>
            </a:r>
          </a:p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CC"/>
                </a:solidFill>
              </a:rPr>
              <a:t>MODEL FOR MICRO AND MINI RIVER BASINS</a:t>
            </a:r>
          </a:p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CC"/>
                </a:solidFill>
              </a:rPr>
              <a:t>(Kulkarni et. al. 2002) </a:t>
            </a:r>
          </a:p>
        </p:txBody>
      </p:sp>
      <p:pic>
        <p:nvPicPr>
          <p:cNvPr id="19460" name="Picture 6" descr="logoyell"/>
          <p:cNvPicPr>
            <a:picLocks noChangeAspect="1" noChangeArrowheads="1"/>
          </p:cNvPicPr>
          <p:nvPr/>
        </p:nvPicPr>
        <p:blipFill>
          <a:blip r:embed="rId3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214438" y="214313"/>
            <a:ext cx="6316662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0000CC"/>
                </a:solidFill>
              </a:rPr>
              <a:t>Validation of snow and glacier melt runoff model:  </a:t>
            </a:r>
          </a:p>
          <a:p>
            <a:pPr algn="ctr"/>
            <a:r>
              <a:rPr lang="en-US" sz="2000" b="1">
                <a:solidFill>
                  <a:srgbClr val="0000CC"/>
                </a:solidFill>
              </a:rPr>
              <a:t>Wangar Gad basin</a:t>
            </a:r>
          </a:p>
          <a:p>
            <a:pPr algn="ctr"/>
            <a:r>
              <a:rPr lang="en-US" b="1">
                <a:solidFill>
                  <a:srgbClr val="0000CC"/>
                </a:solidFill>
              </a:rPr>
              <a:t>(Rathore and Kulkarni,  2009)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79388" y="1284288"/>
            <a:ext cx="8640762" cy="4953000"/>
            <a:chOff x="113" y="809"/>
            <a:chExt cx="5443" cy="3120"/>
          </a:xfrm>
        </p:grpSpPr>
        <p:pic>
          <p:nvPicPr>
            <p:cNvPr id="21510" name="Picture 5" descr="Picture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3" y="809"/>
              <a:ext cx="5443" cy="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1189" y="1855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3.4 %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2381" y="1311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4.7 %</a:t>
              </a:r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606" y="1583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4.1 %</a:t>
              </a:r>
            </a:p>
          </p:txBody>
        </p:sp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4818" y="1220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4.9 %</a:t>
              </a:r>
            </a:p>
          </p:txBody>
        </p:sp>
      </p:grpSp>
      <p:pic>
        <p:nvPicPr>
          <p:cNvPr id="21508" name="Picture 6" descr="logoyell"/>
          <p:cNvPicPr>
            <a:picLocks noChangeAspect="1" noChangeArrowheads="1"/>
          </p:cNvPicPr>
          <p:nvPr/>
        </p:nvPicPr>
        <p:blipFill>
          <a:blip r:embed="rId3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 smtClean="0"/>
              <a:t>CHANGES IN SNOW COVER DUE TO RISE IN TEMP BY 1</a:t>
            </a:r>
            <a:r>
              <a:rPr lang="en-US" sz="1600" dirty="0" smtClean="0"/>
              <a:t> DEG </a:t>
            </a:r>
            <a:r>
              <a:rPr lang="en-US" sz="2000" dirty="0" smtClean="0"/>
              <a:t>C</a:t>
            </a:r>
            <a:br>
              <a:rPr lang="en-US" sz="2000" dirty="0" smtClean="0"/>
            </a:br>
            <a:r>
              <a:rPr lang="en-US" sz="2000" dirty="0" smtClean="0"/>
              <a:t>From: Kulkarni et al., 2010</a:t>
            </a:r>
            <a:endParaRPr lang="en-US" sz="2800" dirty="0" smtClean="0"/>
          </a:p>
        </p:txBody>
      </p:sp>
      <p:pic>
        <p:nvPicPr>
          <p:cNvPr id="22531" name="Picture 5" descr="picture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09625" y="1268413"/>
            <a:ext cx="7523163" cy="4525962"/>
          </a:xfrm>
          <a:noFill/>
        </p:spPr>
      </p:pic>
      <p:pic>
        <p:nvPicPr>
          <p:cNvPr id="22532" name="Picture 6" descr="logoyell"/>
          <p:cNvPicPr>
            <a:picLocks noChangeAspect="1" noChangeArrowheads="1"/>
          </p:cNvPicPr>
          <p:nvPr/>
        </p:nvPicPr>
        <p:blipFill>
          <a:blip r:embed="rId3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 smtClean="0"/>
              <a:t>CHANGES IN GLACIER AAR DUE TO RISE IN TEMP BY 1 DEG C</a:t>
            </a:r>
            <a:br>
              <a:rPr lang="en-US" sz="2000" dirty="0" smtClean="0"/>
            </a:br>
            <a:r>
              <a:rPr lang="en-US" sz="2000" dirty="0" smtClean="0"/>
              <a:t> From: Kulkarni et al., 2010</a:t>
            </a:r>
          </a:p>
        </p:txBody>
      </p:sp>
      <p:pic>
        <p:nvPicPr>
          <p:cNvPr id="23555" name="Picture 7" descr="Picture2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908050"/>
            <a:ext cx="8353425" cy="4824413"/>
          </a:xfrm>
          <a:noFill/>
        </p:spPr>
      </p:pic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698500" y="5942013"/>
            <a:ext cx="7689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AAR WILL CHANGE FROM 0.37 TO 0.17 DUE TO 1 DEG RISE IN TEMP</a:t>
            </a:r>
          </a:p>
        </p:txBody>
      </p:sp>
      <p:pic>
        <p:nvPicPr>
          <p:cNvPr id="23557" name="Picture 6" descr="logoyell"/>
          <p:cNvPicPr>
            <a:picLocks noChangeAspect="1" noChangeArrowheads="1"/>
          </p:cNvPicPr>
          <p:nvPr/>
        </p:nvPicPr>
        <p:blipFill>
          <a:blip r:embed="rId3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smtClean="0">
                <a:solidFill>
                  <a:srgbClr val="0000CC"/>
                </a:solidFill>
              </a:rPr>
              <a:t>Estimated seasonal runoff (cumecs) in Wangar Gad basin </a:t>
            </a:r>
            <a:br>
              <a:rPr lang="en-US" sz="2000" b="1" smtClean="0">
                <a:solidFill>
                  <a:srgbClr val="0000CC"/>
                </a:solidFill>
              </a:rPr>
            </a:br>
            <a:r>
              <a:rPr lang="en-US" sz="2000" b="1" smtClean="0">
                <a:solidFill>
                  <a:srgbClr val="0000CC"/>
                </a:solidFill>
              </a:rPr>
              <a:t>due to rise in temperature by 1oC  </a:t>
            </a:r>
            <a:br>
              <a:rPr lang="en-US" sz="2000" b="1" smtClean="0">
                <a:solidFill>
                  <a:srgbClr val="0000CC"/>
                </a:solidFill>
              </a:rPr>
            </a:br>
            <a:r>
              <a:rPr lang="en-US" sz="2000" b="1" smtClean="0">
                <a:solidFill>
                  <a:srgbClr val="0000CC"/>
                </a:solidFill>
              </a:rPr>
              <a:t>(Rathore and Kulkarni,  2009)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179388" y="1484313"/>
            <a:ext cx="8569325" cy="5257800"/>
            <a:chOff x="158" y="875"/>
            <a:chExt cx="5171" cy="3484"/>
          </a:xfrm>
        </p:grpSpPr>
        <p:graphicFrame>
          <p:nvGraphicFramePr>
            <p:cNvPr id="4098" name="Object 58"/>
            <p:cNvGraphicFramePr>
              <a:graphicFrameLocks noChangeAspect="1"/>
            </p:cNvGraphicFramePr>
            <p:nvPr/>
          </p:nvGraphicFramePr>
          <p:xfrm>
            <a:off x="158" y="875"/>
            <a:ext cx="5171" cy="3484"/>
          </p:xfrm>
          <a:graphic>
            <a:graphicData uri="http://schemas.openxmlformats.org/presentationml/2006/ole">
              <p:oleObj spid="_x0000_s38914" r:id="rId3" imgW="8571719" imgH="5261304" progId="Excel.Sheet.8">
                <p:embed/>
              </p:oleObj>
            </a:graphicData>
          </a:graphic>
        </p:graphicFrame>
        <p:sp>
          <p:nvSpPr>
            <p:cNvPr id="4103" name="Text Box 51"/>
            <p:cNvSpPr txBox="1">
              <a:spLocks noChangeArrowheads="1"/>
            </p:cNvSpPr>
            <p:nvPr/>
          </p:nvSpPr>
          <p:spPr bwMode="auto">
            <a:xfrm>
              <a:off x="1018" y="3828"/>
              <a:ext cx="480" cy="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Autumn</a:t>
              </a:r>
            </a:p>
          </p:txBody>
        </p:sp>
        <p:sp>
          <p:nvSpPr>
            <p:cNvPr id="4104" name="Text Box 52"/>
            <p:cNvSpPr txBox="1">
              <a:spLocks noChangeArrowheads="1"/>
            </p:cNvSpPr>
            <p:nvPr/>
          </p:nvSpPr>
          <p:spPr bwMode="auto">
            <a:xfrm>
              <a:off x="2198" y="3838"/>
              <a:ext cx="421" cy="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Winter</a:t>
              </a:r>
            </a:p>
          </p:txBody>
        </p:sp>
        <p:sp>
          <p:nvSpPr>
            <p:cNvPr id="4105" name="Text Box 53"/>
            <p:cNvSpPr txBox="1">
              <a:spLocks noChangeArrowheads="1"/>
            </p:cNvSpPr>
            <p:nvPr/>
          </p:nvSpPr>
          <p:spPr bwMode="auto">
            <a:xfrm>
              <a:off x="3334" y="3838"/>
              <a:ext cx="515" cy="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Summer</a:t>
              </a:r>
            </a:p>
          </p:txBody>
        </p:sp>
        <p:sp>
          <p:nvSpPr>
            <p:cNvPr id="4106" name="Text Box 54"/>
            <p:cNvSpPr txBox="1">
              <a:spLocks noChangeArrowheads="1"/>
            </p:cNvSpPr>
            <p:nvPr/>
          </p:nvSpPr>
          <p:spPr bwMode="auto">
            <a:xfrm>
              <a:off x="4422" y="3828"/>
              <a:ext cx="551" cy="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Monsoon</a:t>
              </a:r>
            </a:p>
          </p:txBody>
        </p:sp>
        <p:sp>
          <p:nvSpPr>
            <p:cNvPr id="4107" name="Text Box 55"/>
            <p:cNvSpPr txBox="1">
              <a:spLocks noChangeArrowheads="1"/>
            </p:cNvSpPr>
            <p:nvPr/>
          </p:nvSpPr>
          <p:spPr bwMode="auto">
            <a:xfrm>
              <a:off x="1293" y="2829"/>
              <a:ext cx="3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-20 %</a:t>
              </a:r>
            </a:p>
          </p:txBody>
        </p:sp>
        <p:sp>
          <p:nvSpPr>
            <p:cNvPr id="4108" name="Text Box 56"/>
            <p:cNvSpPr txBox="1">
              <a:spLocks noChangeArrowheads="1"/>
            </p:cNvSpPr>
            <p:nvPr/>
          </p:nvSpPr>
          <p:spPr bwMode="auto">
            <a:xfrm>
              <a:off x="2427" y="3294"/>
              <a:ext cx="3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-18 %</a:t>
              </a:r>
            </a:p>
          </p:txBody>
        </p:sp>
        <p:sp>
          <p:nvSpPr>
            <p:cNvPr id="4109" name="Text Box 57"/>
            <p:cNvSpPr txBox="1">
              <a:spLocks noChangeArrowheads="1"/>
            </p:cNvSpPr>
            <p:nvPr/>
          </p:nvSpPr>
          <p:spPr bwMode="auto">
            <a:xfrm>
              <a:off x="3577" y="2160"/>
              <a:ext cx="33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-8 %</a:t>
              </a:r>
            </a:p>
          </p:txBody>
        </p:sp>
        <p:sp>
          <p:nvSpPr>
            <p:cNvPr id="4110" name="Text Box 59"/>
            <p:cNvSpPr txBox="1">
              <a:spLocks noChangeArrowheads="1"/>
            </p:cNvSpPr>
            <p:nvPr/>
          </p:nvSpPr>
          <p:spPr bwMode="auto">
            <a:xfrm>
              <a:off x="4695" y="2024"/>
              <a:ext cx="39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-28 %</a:t>
              </a:r>
            </a:p>
          </p:txBody>
        </p:sp>
      </p:grpSp>
      <p:pic>
        <p:nvPicPr>
          <p:cNvPr id="4101" name="Picture 6" descr="logoyell"/>
          <p:cNvPicPr>
            <a:picLocks noChangeAspect="1" noChangeArrowheads="1"/>
          </p:cNvPicPr>
          <p:nvPr/>
        </p:nvPicPr>
        <p:blipFill>
          <a:blip r:embed="rId4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450" y="152400"/>
            <a:ext cx="8991600" cy="65532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SALIENT OBSERVATIONS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solidFill>
                <a:srgbClr val="0000CC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400" dirty="0" smtClean="0">
              <a:solidFill>
                <a:srgbClr val="00FFCC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000" dirty="0" smtClean="0"/>
              <a:t>Retreat of 1868 glaciers in 11 basins suggest 16 % loss in area from 1962. Monitoring of 34 glaciers in </a:t>
            </a:r>
            <a:r>
              <a:rPr lang="en-US" sz="2000" dirty="0" err="1" smtClean="0"/>
              <a:t>Baspa</a:t>
            </a:r>
            <a:r>
              <a:rPr lang="en-US" sz="2000" dirty="0" smtClean="0"/>
              <a:t> and </a:t>
            </a:r>
            <a:r>
              <a:rPr lang="en-US" sz="2000" dirty="0" err="1" smtClean="0"/>
              <a:t>Tista</a:t>
            </a:r>
            <a:r>
              <a:rPr lang="en-US" sz="2000" dirty="0" smtClean="0"/>
              <a:t> basins suggest acceleration of rate of retreat.</a:t>
            </a:r>
          </a:p>
          <a:p>
            <a:pPr algn="just" eaLnBrk="1" hangingPunct="1">
              <a:lnSpc>
                <a:spcPct val="8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dirty="0" smtClean="0"/>
              <a:t>Mean of glacial extent reduced from 1.4 to 0.32 sq km. Number  of glaciers increased due to fragmentation but extent is reduced.</a:t>
            </a:r>
          </a:p>
          <a:p>
            <a:pPr algn="just" eaLnBrk="1" hangingPunct="1">
              <a:lnSpc>
                <a:spcPct val="8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dirty="0" smtClean="0"/>
              <a:t>Field and remote sensing based observations and models suggest  loss of 19 m of glacier ice from 1976.  Annual loss in  glacier ice is increased from -0.41 to -0.91 m from 1970s to present.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dirty="0" smtClean="0"/>
              <a:t>Snow line at the end of summer changed from 4900 m to 5300 m from 1970. Many glaciers are without accumulation area and may experience terminal retreat due to lack of formation of new ice.</a:t>
            </a:r>
          </a:p>
          <a:p>
            <a:pPr algn="just" eaLnBrk="1" hangingPunct="1">
              <a:lnSpc>
                <a:spcPct val="8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dirty="0" smtClean="0"/>
              <a:t>Large scale melting and retreat of seasonal snow was observed in basins like Ravi throughout the winter. In high altitude basins like </a:t>
            </a:r>
            <a:r>
              <a:rPr lang="en-US" sz="2000" dirty="0" err="1" smtClean="0"/>
              <a:t>Baspa</a:t>
            </a:r>
            <a:r>
              <a:rPr lang="en-US" sz="2000" dirty="0" smtClean="0"/>
              <a:t> and </a:t>
            </a:r>
            <a:r>
              <a:rPr lang="en-US" sz="2000" dirty="0" err="1" smtClean="0"/>
              <a:t>Bhaga</a:t>
            </a:r>
            <a:r>
              <a:rPr lang="en-US" sz="2000" dirty="0" smtClean="0"/>
              <a:t>, large scale retreat was observed in beginning of winter. </a:t>
            </a:r>
          </a:p>
          <a:p>
            <a:pPr algn="just" eaLnBrk="1" hangingPunct="1">
              <a:lnSpc>
                <a:spcPct val="80000"/>
              </a:lnSpc>
            </a:pPr>
            <a:endParaRPr lang="en-US" sz="2000" dirty="0" smtClean="0"/>
          </a:p>
          <a:p>
            <a:pPr algn="just" eaLnBrk="1" hangingPunct="1">
              <a:lnSpc>
                <a:spcPct val="80000"/>
              </a:lnSpc>
            </a:pPr>
            <a:r>
              <a:rPr lang="en-US" sz="2000" dirty="0" smtClean="0"/>
              <a:t>Average stream runoff of </a:t>
            </a:r>
            <a:r>
              <a:rPr lang="en-US" sz="2000" dirty="0" err="1" smtClean="0"/>
              <a:t>Baspa</a:t>
            </a:r>
            <a:r>
              <a:rPr lang="en-US" sz="2000" dirty="0" smtClean="0"/>
              <a:t> river in December was increased by 75 per cent from 1970.</a:t>
            </a:r>
          </a:p>
          <a:p>
            <a:pPr algn="just" eaLnBrk="1" hangingPunct="1">
              <a:lnSpc>
                <a:spcPct val="80000"/>
              </a:lnSpc>
            </a:pPr>
            <a:endParaRPr lang="en-US" sz="2000" dirty="0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9144000" cy="936625"/>
            <a:chOff x="0" y="0"/>
            <a:chExt cx="5760" cy="590"/>
          </a:xfrm>
        </p:grpSpPr>
        <p:pic>
          <p:nvPicPr>
            <p:cNvPr id="37892" name="Picture 1031" descr="sac-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624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3" name="Picture 1032" descr="isr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36" y="0"/>
              <a:ext cx="624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6"/>
          <p:cNvGrpSpPr>
            <a:grpSpLocks/>
          </p:cNvGrpSpPr>
          <p:nvPr/>
        </p:nvGrpSpPr>
        <p:grpSpPr bwMode="auto">
          <a:xfrm>
            <a:off x="323850" y="217488"/>
            <a:ext cx="8027988" cy="6596062"/>
            <a:chOff x="204" y="73"/>
            <a:chExt cx="5057" cy="4155"/>
          </a:xfrm>
        </p:grpSpPr>
        <p:grpSp>
          <p:nvGrpSpPr>
            <p:cNvPr id="26629" name="Group 2"/>
            <p:cNvGrpSpPr>
              <a:grpSpLocks/>
            </p:cNvGrpSpPr>
            <p:nvPr/>
          </p:nvGrpSpPr>
          <p:grpSpPr bwMode="auto">
            <a:xfrm>
              <a:off x="204" y="73"/>
              <a:ext cx="5057" cy="4155"/>
              <a:chOff x="158" y="119"/>
              <a:chExt cx="5057" cy="4155"/>
            </a:xfrm>
          </p:grpSpPr>
          <p:pic>
            <p:nvPicPr>
              <p:cNvPr id="26631" name="Picture 3" descr="~AUT0000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6000" contrast="6000"/>
              </a:blip>
              <a:srcRect l="7353" r="7353"/>
              <a:stretch>
                <a:fillRect/>
              </a:stretch>
            </p:blipFill>
            <p:spPr bwMode="auto">
              <a:xfrm>
                <a:off x="158" y="119"/>
                <a:ext cx="5057" cy="4155"/>
              </a:xfrm>
              <a:prstGeom prst="rect">
                <a:avLst/>
              </a:prstGeom>
              <a:noFill/>
              <a:ln w="38100">
                <a:solidFill>
                  <a:srgbClr val="66FFFF"/>
                </a:solidFill>
                <a:miter lim="800000"/>
                <a:headEnd/>
                <a:tailEnd/>
              </a:ln>
            </p:spPr>
          </p:pic>
          <p:sp>
            <p:nvSpPr>
              <p:cNvPr id="26632" name="Text Box 4"/>
              <p:cNvSpPr txBox="1">
                <a:spLocks noChangeArrowheads="1"/>
              </p:cNvSpPr>
              <p:nvPr/>
            </p:nvSpPr>
            <p:spPr bwMode="auto">
              <a:xfrm>
                <a:off x="3593" y="2976"/>
                <a:ext cx="102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/>
                  <a:t>THANKS</a:t>
                </a:r>
              </a:p>
            </p:txBody>
          </p:sp>
        </p:grpSp>
        <p:sp>
          <p:nvSpPr>
            <p:cNvPr id="26630" name="Text Box 5"/>
            <p:cNvSpPr txBox="1">
              <a:spLocks noChangeArrowheads="1"/>
            </p:cNvSpPr>
            <p:nvPr/>
          </p:nvSpPr>
          <p:spPr bwMode="auto">
            <a:xfrm>
              <a:off x="1202" y="119"/>
              <a:ext cx="28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0000FF"/>
                  </a:solidFill>
                </a:rPr>
                <a:t>TERMINUS OF PARBATI GLACIER</a:t>
              </a:r>
            </a:p>
          </p:txBody>
        </p:sp>
      </p:grpSp>
      <p:pic>
        <p:nvPicPr>
          <p:cNvPr id="26627" name="Picture 6" descr="logoyell"/>
          <p:cNvPicPr>
            <a:picLocks noChangeAspect="1" noChangeArrowheads="1"/>
          </p:cNvPicPr>
          <p:nvPr/>
        </p:nvPicPr>
        <p:blipFill>
          <a:blip r:embed="rId3" cstate="print"/>
          <a:srcRect l="9146" t="9723" r="9756" b="11111"/>
          <a:stretch>
            <a:fillRect/>
          </a:stretch>
        </p:blipFill>
        <p:spPr bwMode="auto">
          <a:xfrm>
            <a:off x="7977188" y="0"/>
            <a:ext cx="11668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9049</TotalTime>
  <Words>911</Words>
  <Application>Microsoft Office PowerPoint</Application>
  <PresentationFormat>On-screen Show (4:3)</PresentationFormat>
  <Paragraphs>269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Microsoft Office Excel 97-2003 Worksheet</vt:lpstr>
      <vt:lpstr>Slide 1</vt:lpstr>
      <vt:lpstr>Slide 2</vt:lpstr>
      <vt:lpstr>Slide 3</vt:lpstr>
      <vt:lpstr>Slide 4</vt:lpstr>
      <vt:lpstr>Glacier Inventory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CHANGES IN SNOW COVER DUE TO RISE IN TEMP BY 1 DEG C From: Kulkarni et al., 2010</vt:lpstr>
      <vt:lpstr>CHANGES IN GLACIER AAR DUE TO RISE IN TEMP BY 1 DEG C  From: Kulkarni et al., 2010</vt:lpstr>
      <vt:lpstr>Estimated seasonal runoff (cumecs) in Wangar Gad basin  due to rise in temperature by 1oC   (Rathore and Kulkarni,  2009)</vt:lpstr>
      <vt:lpstr>Slide 23</vt:lpstr>
      <vt:lpstr>Slide 24</vt:lpstr>
    </vt:vector>
  </TitlesOfParts>
  <Company>SAC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D7307030092</dc:creator>
  <cp:lastModifiedBy>Anil Kulkarni</cp:lastModifiedBy>
  <cp:revision>465</cp:revision>
  <dcterms:created xsi:type="dcterms:W3CDTF">2009-06-22T08:34:01Z</dcterms:created>
  <dcterms:modified xsi:type="dcterms:W3CDTF">2011-09-03T22:02:59Z</dcterms:modified>
</cp:coreProperties>
</file>