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wmv" ContentType="video/x-ms-wmv"/>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19"/>
  </p:notesMasterIdLst>
  <p:sldIdLst>
    <p:sldId id="256" r:id="rId3"/>
    <p:sldId id="273" r:id="rId4"/>
    <p:sldId id="270" r:id="rId5"/>
    <p:sldId id="263" r:id="rId6"/>
    <p:sldId id="264" r:id="rId7"/>
    <p:sldId id="260" r:id="rId8"/>
    <p:sldId id="269" r:id="rId9"/>
    <p:sldId id="258" r:id="rId10"/>
    <p:sldId id="259" r:id="rId11"/>
    <p:sldId id="265" r:id="rId12"/>
    <p:sldId id="266" r:id="rId13"/>
    <p:sldId id="267" r:id="rId14"/>
    <p:sldId id="271" r:id="rId15"/>
    <p:sldId id="261" r:id="rId16"/>
    <p:sldId id="272" r:id="rId17"/>
    <p:sldId id="268"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1992" autoAdjust="0"/>
  </p:normalViewPr>
  <p:slideViewPr>
    <p:cSldViewPr>
      <p:cViewPr>
        <p:scale>
          <a:sx n="81" d="100"/>
          <a:sy n="81" d="100"/>
        </p:scale>
        <p:origin x="-1242"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81DEBDB-1CA7-4125-9836-C80A5E25C670}" type="datetimeFigureOut">
              <a:rPr lang="en-US" smtClean="0"/>
              <a:t>9/4/2011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2BD33AD-709F-466E-81B1-3C6E6C1818FD}" type="slidenum">
              <a:rPr lang="en-US" smtClean="0"/>
              <a:t>‹#›</a:t>
            </a:fld>
            <a:endParaRPr lang="en-US"/>
          </a:p>
        </p:txBody>
      </p:sp>
    </p:spTree>
    <p:extLst>
      <p:ext uri="{BB962C8B-B14F-4D97-AF65-F5344CB8AC3E}">
        <p14:creationId xmlns:p14="http://schemas.microsoft.com/office/powerpoint/2010/main" val="36235065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First</a:t>
            </a:r>
            <a:r>
              <a:rPr lang="en-US" baseline="0" dirty="0" smtClean="0"/>
              <a:t> of all, I give a story here, In 2005, it is first time for people to see several cases of polar bear were drowned in Arctic ocean, we know the polar bear is a very good swimmer, they can swim more than 100km continually. This event prove the more melting of sea ice in Arctic in summer.</a:t>
            </a:r>
            <a:endParaRPr lang="en-US" dirty="0"/>
          </a:p>
        </p:txBody>
      </p:sp>
      <p:sp>
        <p:nvSpPr>
          <p:cNvPr id="4" name="Slide Number Placeholder 3"/>
          <p:cNvSpPr>
            <a:spLocks noGrp="1"/>
          </p:cNvSpPr>
          <p:nvPr>
            <p:ph type="sldNum" sz="quarter" idx="10"/>
          </p:nvPr>
        </p:nvSpPr>
        <p:spPr/>
        <p:txBody>
          <a:bodyPr/>
          <a:lstStyle/>
          <a:p>
            <a:fld id="{82BD33AD-709F-466E-81B1-3C6E6C1818FD}" type="slidenum">
              <a:rPr lang="en-US" smtClean="0"/>
              <a:t>2</a:t>
            </a:fld>
            <a:endParaRPr lang="en-US"/>
          </a:p>
        </p:txBody>
      </p:sp>
    </p:spTree>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Arctic sea ice reach</a:t>
            </a:r>
            <a:r>
              <a:rPr lang="en-US" baseline="0" dirty="0" smtClean="0"/>
              <a:t> maximum in march and reach minimum in September in each year. The black thick line is the average of  sea ice from 1979 to 2006. shaded area is standard deviation to average sea ice of this period. Pink, blue and red lines are sea ice in 2007, 2008 and 2009 respectively. We notice that </a:t>
            </a:r>
            <a:r>
              <a:rPr lang="en-US" dirty="0" smtClean="0"/>
              <a:t>All these</a:t>
            </a:r>
            <a:r>
              <a:rPr lang="en-US" baseline="0" dirty="0" smtClean="0"/>
              <a:t> three years 2007,2008, 2009 are much low than average of last thirty years. Especially 2007, which has the lowest arctic sea ice so far, the historical low record happened in mid of Sep in 2007.</a:t>
            </a:r>
            <a:endParaRPr lang="en-US" dirty="0"/>
          </a:p>
        </p:txBody>
      </p:sp>
      <p:sp>
        <p:nvSpPr>
          <p:cNvPr id="4" name="Slide Number Placeholder 3"/>
          <p:cNvSpPr>
            <a:spLocks noGrp="1"/>
          </p:cNvSpPr>
          <p:nvPr>
            <p:ph type="sldNum" sz="quarter" idx="10"/>
          </p:nvPr>
        </p:nvSpPr>
        <p:spPr/>
        <p:txBody>
          <a:bodyPr/>
          <a:lstStyle/>
          <a:p>
            <a:fld id="{82BD33AD-709F-466E-81B1-3C6E6C1818FD}" type="slidenum">
              <a:rPr lang="en-US" smtClean="0"/>
              <a:t>4</a:t>
            </a:fld>
            <a:endParaRPr lang="en-US"/>
          </a:p>
        </p:txBody>
      </p:sp>
    </p:spTree>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From the anomaly</a:t>
            </a:r>
            <a:r>
              <a:rPr lang="en-US" baseline="0" dirty="0" smtClean="0"/>
              <a:t> of sea ice in arctic during last 30 year, a obvious decline trend can be found. Sea ice d</a:t>
            </a:r>
            <a:r>
              <a:rPr lang="en-US" dirty="0" smtClean="0"/>
              <a:t>ecrease about 4 percent</a:t>
            </a:r>
            <a:r>
              <a:rPr lang="en-US" baseline="0" dirty="0" smtClean="0"/>
              <a:t> every 10 years, if we note the </a:t>
            </a:r>
            <a:r>
              <a:rPr lang="en-US" baseline="0" dirty="0" err="1" smtClean="0"/>
              <a:t>the</a:t>
            </a:r>
            <a:r>
              <a:rPr lang="en-US" baseline="0" dirty="0" smtClean="0"/>
              <a:t> curve after 2000, there is bigger decline trend than the whole period.  What is relative to sea ice melt directly? Yes, Global warming, let’s look at the temperature variation during last 130 years.</a:t>
            </a:r>
            <a:endParaRPr lang="en-US" dirty="0"/>
          </a:p>
        </p:txBody>
      </p:sp>
      <p:sp>
        <p:nvSpPr>
          <p:cNvPr id="4" name="Slide Number Placeholder 3"/>
          <p:cNvSpPr>
            <a:spLocks noGrp="1"/>
          </p:cNvSpPr>
          <p:nvPr>
            <p:ph type="sldNum" sz="quarter" idx="10"/>
          </p:nvPr>
        </p:nvSpPr>
        <p:spPr/>
        <p:txBody>
          <a:bodyPr/>
          <a:lstStyle/>
          <a:p>
            <a:fld id="{82BD33AD-709F-466E-81B1-3C6E6C1818FD}" type="slidenum">
              <a:rPr lang="en-US" smtClean="0"/>
              <a:t>5</a:t>
            </a:fld>
            <a:endParaRPr lang="en-US"/>
          </a:p>
        </p:txBody>
      </p:sp>
    </p:spTree>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Based on CCSM model simulation, the</a:t>
            </a:r>
            <a:r>
              <a:rPr lang="en-US" baseline="0" dirty="0" smtClean="0"/>
              <a:t> result show sea ice in Arctic will melt totally.</a:t>
            </a:r>
            <a:endParaRPr lang="en-US" dirty="0"/>
          </a:p>
        </p:txBody>
      </p:sp>
      <p:sp>
        <p:nvSpPr>
          <p:cNvPr id="4" name="Slide Number Placeholder 3"/>
          <p:cNvSpPr>
            <a:spLocks noGrp="1"/>
          </p:cNvSpPr>
          <p:nvPr>
            <p:ph type="sldNum" sz="quarter" idx="10"/>
          </p:nvPr>
        </p:nvSpPr>
        <p:spPr/>
        <p:txBody>
          <a:bodyPr/>
          <a:lstStyle/>
          <a:p>
            <a:fld id="{82BD33AD-709F-466E-81B1-3C6E6C1818FD}" type="slidenum">
              <a:rPr lang="en-US" smtClean="0"/>
              <a:t>8</a:t>
            </a:fld>
            <a:endParaRPr lang="en-US"/>
          </a:p>
        </p:txBody>
      </p:sp>
    </p:spTree>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reason for arctic sea ice melting is global warming </a:t>
            </a:r>
            <a:r>
              <a:rPr lang="en-US" baseline="0" dirty="0" err="1" smtClean="0"/>
              <a:t>definetely</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82BD33AD-709F-466E-81B1-3C6E6C1818FD}" type="slidenum">
              <a:rPr lang="en-US" smtClean="0"/>
              <a:t>9</a:t>
            </a:fld>
            <a:endParaRPr lang="en-US"/>
          </a:p>
        </p:txBody>
      </p:sp>
    </p:spTree>
    <p:extLst>
      <p:ext uri="{BB962C8B-B14F-4D97-AF65-F5344CB8AC3E}">
        <p14:creationId xmlns:p14="http://schemas.microsoft.com/office/powerpoint/2010/main" val="27447409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Sea</a:t>
            </a:r>
            <a:r>
              <a:rPr lang="en-US" baseline="0" dirty="0" smtClean="0"/>
              <a:t> level </a:t>
            </a:r>
            <a:r>
              <a:rPr lang="en-US" baseline="0" dirty="0" err="1" smtClean="0"/>
              <a:t>rasing</a:t>
            </a:r>
            <a:r>
              <a:rPr lang="en-US" baseline="0" dirty="0" smtClean="0"/>
              <a:t> is the one of the consequence of sea ice melt totally.</a:t>
            </a:r>
            <a:endParaRPr lang="en-US" dirty="0"/>
          </a:p>
        </p:txBody>
      </p:sp>
      <p:sp>
        <p:nvSpPr>
          <p:cNvPr id="4" name="Slide Number Placeholder 3"/>
          <p:cNvSpPr>
            <a:spLocks noGrp="1"/>
          </p:cNvSpPr>
          <p:nvPr>
            <p:ph type="sldNum" sz="quarter" idx="10"/>
          </p:nvPr>
        </p:nvSpPr>
        <p:spPr/>
        <p:txBody>
          <a:bodyPr/>
          <a:lstStyle/>
          <a:p>
            <a:fld id="{82BD33AD-709F-466E-81B1-3C6E6C1818FD}" type="slidenum">
              <a:rPr lang="en-US" smtClean="0"/>
              <a:t>11</a:t>
            </a:fld>
            <a:endParaRPr lang="en-US"/>
          </a:p>
        </p:txBody>
      </p:sp>
    </p:spTree>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a:t>
            </a:r>
            <a:r>
              <a:rPr lang="en-US" baseline="0" dirty="0" smtClean="0"/>
              <a:t> figures show</a:t>
            </a:r>
            <a:r>
              <a:rPr lang="en-US" dirty="0" smtClean="0"/>
              <a:t> the</a:t>
            </a:r>
            <a:r>
              <a:rPr lang="en-US" baseline="0" dirty="0" smtClean="0"/>
              <a:t> comparison of sea ice extent in 2005 and 2007, we could find much less sea ice in arctic in 2007 compared with 2005, the pink line is climatology sea ice extent during last thirty years. Let’s see the most recent sea ice area satellite image which is  just two days ago. It has about 6 mill sq.km so far. The information come from website arctic-roos.org which is I created in 2008. So how is the current sea ice in historical record? Is it still going down?</a:t>
            </a:r>
            <a:endParaRPr lang="en-US" dirty="0"/>
          </a:p>
        </p:txBody>
      </p:sp>
      <p:sp>
        <p:nvSpPr>
          <p:cNvPr id="4" name="Slide Number Placeholder 3"/>
          <p:cNvSpPr>
            <a:spLocks noGrp="1"/>
          </p:cNvSpPr>
          <p:nvPr>
            <p:ph type="sldNum" sz="quarter" idx="10"/>
          </p:nvPr>
        </p:nvSpPr>
        <p:spPr/>
        <p:txBody>
          <a:bodyPr/>
          <a:lstStyle/>
          <a:p>
            <a:fld id="{82BD33AD-709F-466E-81B1-3C6E6C1818FD}" type="slidenum">
              <a:rPr lang="en-US" smtClean="0"/>
              <a:t>14</a:t>
            </a:fld>
            <a:endParaRPr lang="en-US"/>
          </a:p>
        </p:txBody>
      </p:sp>
    </p:spTree>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1510BC4-A4E6-4273-B0BB-26E4F95DC2D1}" type="datetimeFigureOut">
              <a:rPr lang="en-US" smtClean="0"/>
              <a:t>9/4/2011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C9E8F9-C983-4BC4-B31A-20BCBC5EB2A4}" type="slidenum">
              <a:rPr lang="en-US" smtClean="0"/>
              <a:t>‹#›</a:t>
            </a:fld>
            <a:endParaRPr lang="en-US"/>
          </a:p>
        </p:txBody>
      </p:sp>
    </p:spTree>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1510BC4-A4E6-4273-B0BB-26E4F95DC2D1}" type="datetimeFigureOut">
              <a:rPr lang="en-US" smtClean="0"/>
              <a:t>9/4/2011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C9E8F9-C983-4BC4-B31A-20BCBC5EB2A4}" type="slidenum">
              <a:rPr lang="en-US" smtClean="0"/>
              <a:t>‹#›</a:t>
            </a:fld>
            <a:endParaRPr lang="en-US"/>
          </a:p>
        </p:txBody>
      </p:sp>
    </p:spTree>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1510BC4-A4E6-4273-B0BB-26E4F95DC2D1}" type="datetimeFigureOut">
              <a:rPr lang="en-US" smtClean="0"/>
              <a:t>9/4/2011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C9E8F9-C983-4BC4-B31A-20BCBC5EB2A4}" type="slidenum">
              <a:rPr lang="en-US" smtClean="0"/>
              <a:t>‹#›</a:t>
            </a:fld>
            <a:endParaRPr lang="en-US"/>
          </a:p>
        </p:txBody>
      </p:sp>
    </p:spTree>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1510BC4-A4E6-4273-B0BB-26E4F95DC2D1}" type="datetimeFigureOut">
              <a:rPr lang="en-US" smtClean="0"/>
              <a:t>9/4/2011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C9E8F9-C983-4BC4-B31A-20BCBC5EB2A4}" type="slidenum">
              <a:rPr lang="en-US" smtClean="0"/>
              <a:t>‹#›</a:t>
            </a:fld>
            <a:endParaRPr lang="en-US"/>
          </a:p>
        </p:txBody>
      </p:sp>
    </p:spTree>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1510BC4-A4E6-4273-B0BB-26E4F95DC2D1}" type="datetimeFigureOut">
              <a:rPr lang="en-US" smtClean="0"/>
              <a:t>9/4/2011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0C9E8F9-C983-4BC4-B31A-20BCBC5EB2A4}" type="slidenum">
              <a:rPr lang="en-US" smtClean="0"/>
              <a:t>‹#›</a:t>
            </a:fld>
            <a:endParaRPr lang="en-US"/>
          </a:p>
        </p:txBody>
      </p:sp>
    </p:spTree>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1510BC4-A4E6-4273-B0BB-26E4F95DC2D1}" type="datetimeFigureOut">
              <a:rPr lang="en-US" smtClean="0"/>
              <a:t>9/4/2011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0C9E8F9-C983-4BC4-B31A-20BCBC5EB2A4}" type="slidenum">
              <a:rPr lang="en-US" smtClean="0"/>
              <a:t>‹#›</a:t>
            </a:fld>
            <a:endParaRPr lang="en-US"/>
          </a:p>
        </p:txBody>
      </p:sp>
    </p:spTree>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1510BC4-A4E6-4273-B0BB-26E4F95DC2D1}" type="datetimeFigureOut">
              <a:rPr lang="en-US" smtClean="0"/>
              <a:t>9/4/2011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0C9E8F9-C983-4BC4-B31A-20BCBC5EB2A4}" type="slidenum">
              <a:rPr lang="en-US" smtClean="0"/>
              <a:t>‹#›</a:t>
            </a:fld>
            <a:endParaRPr lang="en-US"/>
          </a:p>
        </p:txBody>
      </p:sp>
    </p:spTree>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1510BC4-A4E6-4273-B0BB-26E4F95DC2D1}" type="datetimeFigureOut">
              <a:rPr lang="en-US" smtClean="0"/>
              <a:t>9/4/2011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C9E8F9-C983-4BC4-B31A-20BCBC5EB2A4}" type="slidenum">
              <a:rPr lang="en-US" smtClean="0"/>
              <a:t>‹#›</a:t>
            </a:fld>
            <a:endParaRPr lang="en-US"/>
          </a:p>
        </p:txBody>
      </p:sp>
    </p:spTree>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1510BC4-A4E6-4273-B0BB-26E4F95DC2D1}" type="datetimeFigureOut">
              <a:rPr lang="en-US" smtClean="0"/>
              <a:t>9/4/2011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C9E8F9-C983-4BC4-B31A-20BCBC5EB2A4}" type="slidenum">
              <a:rPr lang="en-US" smtClean="0"/>
              <a:t>‹#›</a:t>
            </a:fld>
            <a:endParaRPr lang="en-US"/>
          </a:p>
        </p:txBody>
      </p:sp>
    </p:spTree>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1510BC4-A4E6-4273-B0BB-26E4F95DC2D1}" type="datetimeFigureOut">
              <a:rPr lang="en-US" smtClean="0"/>
              <a:t>9/4/2011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C9E8F9-C983-4BC4-B31A-20BCBC5EB2A4}" type="slidenum">
              <a:rPr lang="en-US" smtClean="0"/>
              <a:t>‹#›</a:t>
            </a:fld>
            <a:endParaRPr lang="en-US"/>
          </a:p>
        </p:txBody>
      </p:sp>
    </p:spTree>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1510BC4-A4E6-4273-B0BB-26E4F95DC2D1}" type="datetimeFigureOut">
              <a:rPr lang="en-US" smtClean="0"/>
              <a:t>9/4/2011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C9E8F9-C983-4BC4-B31A-20BCBC5EB2A4}" type="slidenum">
              <a:rPr lang="en-US" smtClean="0"/>
              <a:t>‹#›</a:t>
            </a:fld>
            <a:endParaRPr lang="en-US"/>
          </a:p>
        </p:txBody>
      </p:sp>
    </p:spTree>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1510BC4-A4E6-4273-B0BB-26E4F95DC2D1}" type="datetimeFigureOut">
              <a:rPr lang="en-US" smtClean="0"/>
              <a:t>9/4/2011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C9E8F9-C983-4BC4-B31A-20BCBC5EB2A4}" type="slidenum">
              <a:rPr lang="en-US" smtClean="0"/>
              <a:t>‹#›</a:t>
            </a:fld>
            <a:endParaRPr lang="en-US"/>
          </a:p>
        </p:txBody>
      </p:sp>
    </p:spTree>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0.emf"/></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wmv"/><Relationship Id="rId1" Type="http://schemas.microsoft.com/office/2007/relationships/media" Target="../media/media1.wmv"/><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wmv"/><Relationship Id="rId1" Type="http://schemas.microsoft.com/office/2007/relationships/media" Target="../media/media2.wmv"/><Relationship Id="rId5" Type="http://schemas.openxmlformats.org/officeDocument/2006/relationships/image" Target="../media/image21.png"/><Relationship Id="rId4" Type="http://schemas.openxmlformats.org/officeDocument/2006/relationships/hyperlink" Target="file:///C:\Program%20Files%20(x86)\SPlayer\splayer.exe%20C:\Users\yongjia\Downloads\sealevel_sph.flv"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arctic-roos.org/"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latin typeface="Arial" pitchFamily="34" charset="0"/>
                <a:cs typeface="Arial" pitchFamily="34" charset="0"/>
              </a:rPr>
              <a:t>Sea Ice Melting in ARCTIC</a:t>
            </a:r>
            <a:endParaRPr lang="en-US" b="1" dirty="0">
              <a:latin typeface="Arial" pitchFamily="34" charset="0"/>
              <a:cs typeface="Arial" pitchFamily="34" charset="0"/>
            </a:endParaRPr>
          </a:p>
        </p:txBody>
      </p:sp>
      <p:sp>
        <p:nvSpPr>
          <p:cNvPr id="3" name="TextBox 2"/>
          <p:cNvSpPr txBox="1"/>
          <p:nvPr/>
        </p:nvSpPr>
        <p:spPr>
          <a:xfrm>
            <a:off x="3352800" y="4267200"/>
            <a:ext cx="4726102" cy="1384995"/>
          </a:xfrm>
          <a:prstGeom prst="rect">
            <a:avLst/>
          </a:prstGeom>
          <a:noFill/>
        </p:spPr>
        <p:txBody>
          <a:bodyPr wrap="none" rtlCol="0">
            <a:spAutoFit/>
          </a:bodyPr>
          <a:lstStyle/>
          <a:p>
            <a:r>
              <a:rPr lang="en-US" sz="2800" dirty="0" err="1" smtClean="0"/>
              <a:t>Yongjia</a:t>
            </a:r>
            <a:r>
              <a:rPr lang="en-US" sz="2800" dirty="0" smtClean="0"/>
              <a:t> Song</a:t>
            </a:r>
          </a:p>
          <a:p>
            <a:endParaRPr lang="en-US" sz="2800" dirty="0"/>
          </a:p>
          <a:p>
            <a:r>
              <a:rPr lang="en-US" sz="2800" dirty="0" smtClean="0"/>
              <a:t>Georgia Institute of Technology</a:t>
            </a:r>
            <a:endParaRPr lang="en-US" sz="2800" dirty="0"/>
          </a:p>
        </p:txBody>
      </p:sp>
    </p:spTree>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http://www.triciadower.com/blog/wp-content/uploads/2009/01/polar-bearistock_000004095333small.jpg"/>
          <p:cNvPicPr>
            <a:picLocks noChangeAspect="1" noChangeArrowheads="1"/>
          </p:cNvPicPr>
          <p:nvPr/>
        </p:nvPicPr>
        <p:blipFill>
          <a:blip r:embed="rId3">
            <a:extLst/>
          </a:blip>
          <a:srcRect/>
          <a:stretch>
            <a:fillRect/>
          </a:stretch>
        </p:blipFill>
        <p:spPr bwMode="auto">
          <a:xfrm>
            <a:off x="1371600" y="104775"/>
            <a:ext cx="6600825" cy="6600825"/>
          </a:xfrm>
          <a:prstGeom prst="rect">
            <a:avLst/>
          </a:prstGeom>
          <a:extLst/>
        </p:spPr>
      </p:pic>
    </p:spTree>
    <p:extLst>
      <p:ext uri="{BB962C8B-B14F-4D97-AF65-F5344CB8AC3E}">
        <p14:creationId xmlns:p14="http://schemas.microsoft.com/office/powerpoint/2010/main" val="27762473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rctic_ice_cli1.g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0" y="584200"/>
            <a:ext cx="4572000" cy="5689600"/>
          </a:xfrm>
          <a:prstGeom prst="rect">
            <a:avLst/>
          </a:prstGeom>
        </p:spPr>
      </p:pic>
    </p:spTree>
    <p:extLst>
      <p:ext uri="{BB962C8B-B14F-4D97-AF65-F5344CB8AC3E}">
        <p14:creationId xmlns:p14="http://schemas.microsoft.com/office/powerpoint/2010/main" val="9264914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0" y="0"/>
            <a:ext cx="9144000" cy="6856629"/>
          </a:xfrm>
          <a:prstGeom prst="rect">
            <a:avLst/>
          </a:prstGeom>
        </p:spPr>
      </p:pic>
      <p:sp>
        <p:nvSpPr>
          <p:cNvPr id="2" name="Oval 1"/>
          <p:cNvSpPr/>
          <p:nvPr/>
        </p:nvSpPr>
        <p:spPr>
          <a:xfrm>
            <a:off x="1828800" y="990600"/>
            <a:ext cx="762000" cy="990600"/>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p:cNvSpPr/>
          <p:nvPr/>
        </p:nvSpPr>
        <p:spPr>
          <a:xfrm>
            <a:off x="5839326" y="4038600"/>
            <a:ext cx="762000" cy="990600"/>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Arrow Connector 4"/>
          <p:cNvCxnSpPr/>
          <p:nvPr/>
        </p:nvCxnSpPr>
        <p:spPr>
          <a:xfrm rot="16200000" flipV="1">
            <a:off x="6450932" y="5524500"/>
            <a:ext cx="457200" cy="381000"/>
          </a:xfrm>
          <a:prstGeom prst="straightConnector1">
            <a:avLst/>
          </a:prstGeom>
          <a:ln w="38100">
            <a:solidFill>
              <a:srgbClr val="C00000"/>
            </a:solidFill>
            <a:tailEnd type="arrow"/>
          </a:ln>
        </p:spPr>
        <p:style>
          <a:lnRef idx="1">
            <a:schemeClr val="accent2"/>
          </a:lnRef>
          <a:fillRef idx="0">
            <a:schemeClr val="accent2"/>
          </a:fillRef>
          <a:effectRef idx="0">
            <a:schemeClr val="accent2"/>
          </a:effectRef>
          <a:fontRef idx="minor">
            <a:schemeClr val="tx1"/>
          </a:fontRef>
        </p:style>
      </p:cxnSp>
    </p:spTree>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0" y="0"/>
            <a:ext cx="9144000" cy="6858000"/>
          </a:xfrm>
          <a:prstGeom prst="rect">
            <a:avLst/>
          </a:prstGeom>
        </p:spPr>
      </p:pic>
      <p:sp>
        <p:nvSpPr>
          <p:cNvPr id="2" name="TextBox 1"/>
          <p:cNvSpPr txBox="1"/>
          <p:nvPr/>
        </p:nvSpPr>
        <p:spPr>
          <a:xfrm>
            <a:off x="990600" y="76200"/>
            <a:ext cx="7580858" cy="461665"/>
          </a:xfrm>
          <a:prstGeom prst="rect">
            <a:avLst/>
          </a:prstGeom>
          <a:noFill/>
        </p:spPr>
        <p:txBody>
          <a:bodyPr wrap="none" rtlCol="0">
            <a:spAutoFit/>
          </a:bodyPr>
          <a:lstStyle/>
          <a:p>
            <a:r>
              <a:rPr lang="en-US" sz="2400" b="1" dirty="0" smtClean="0"/>
              <a:t>Anomaly of long-term monthly Sea </a:t>
            </a:r>
            <a:r>
              <a:rPr lang="en-US" sz="2400" b="1" dirty="0"/>
              <a:t>Ice Extent in the Arctic</a:t>
            </a:r>
            <a:endParaRPr lang="en-US" sz="2400" dirty="0"/>
          </a:p>
        </p:txBody>
      </p:sp>
      <p:cxnSp>
        <p:nvCxnSpPr>
          <p:cNvPr id="4" name="Straight Connector 3"/>
          <p:cNvCxnSpPr/>
          <p:nvPr/>
        </p:nvCxnSpPr>
        <p:spPr>
          <a:xfrm>
            <a:off x="6477000" y="3505200"/>
            <a:ext cx="2362200" cy="1752600"/>
          </a:xfrm>
          <a:prstGeom prst="line">
            <a:avLst/>
          </a:prstGeom>
          <a:ln w="57150">
            <a:headEnd type="none" w="med" len="med"/>
            <a:tailEnd type="arrow" w="med" len="med"/>
          </a:ln>
        </p:spPr>
        <p:style>
          <a:lnRef idx="3">
            <a:schemeClr val="accent2"/>
          </a:lnRef>
          <a:fillRef idx="0">
            <a:schemeClr val="accent2"/>
          </a:fillRef>
          <a:effectRef idx="2">
            <a:schemeClr val="accent2"/>
          </a:effectRef>
          <a:fontRef idx="minor">
            <a:schemeClr val="tx1"/>
          </a:fontRef>
        </p:style>
      </p:cxnSp>
    </p:spTree>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9654" y="847725"/>
            <a:ext cx="5607346" cy="5705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1472748" y="314980"/>
            <a:ext cx="3860096" cy="523220"/>
          </a:xfrm>
          <a:prstGeom prst="rect">
            <a:avLst/>
          </a:prstGeom>
          <a:noFill/>
        </p:spPr>
        <p:txBody>
          <a:bodyPr wrap="none" rtlCol="0">
            <a:spAutoFit/>
          </a:bodyPr>
          <a:lstStyle/>
          <a:p>
            <a:r>
              <a:rPr lang="en-US" sz="2800" b="1" dirty="0" smtClean="0"/>
              <a:t>Arctic Sea Ice in Summer</a:t>
            </a:r>
            <a:endParaRPr lang="en-US" sz="2800" b="1" dirty="0"/>
          </a:p>
        </p:txBody>
      </p:sp>
      <p:sp>
        <p:nvSpPr>
          <p:cNvPr id="6" name="TextBox 5"/>
          <p:cNvSpPr txBox="1"/>
          <p:nvPr/>
        </p:nvSpPr>
        <p:spPr>
          <a:xfrm>
            <a:off x="7239000" y="1904999"/>
            <a:ext cx="1018227" cy="584775"/>
          </a:xfrm>
          <a:prstGeom prst="rect">
            <a:avLst/>
          </a:prstGeom>
          <a:solidFill>
            <a:schemeClr val="accent2"/>
          </a:solidFill>
        </p:spPr>
        <p:txBody>
          <a:bodyPr wrap="none" rtlCol="0">
            <a:spAutoFit/>
          </a:bodyPr>
          <a:lstStyle/>
          <a:p>
            <a:r>
              <a:rPr lang="en-US" sz="3200" b="1" dirty="0" smtClean="0"/>
              <a:t>1980</a:t>
            </a:r>
            <a:endParaRPr lang="en-US" sz="3200" b="1" dirty="0"/>
          </a:p>
        </p:txBody>
      </p:sp>
      <p:sp>
        <p:nvSpPr>
          <p:cNvPr id="11" name="TextBox 10"/>
          <p:cNvSpPr txBox="1"/>
          <p:nvPr/>
        </p:nvSpPr>
        <p:spPr>
          <a:xfrm>
            <a:off x="7239000" y="3162300"/>
            <a:ext cx="1018227" cy="584775"/>
          </a:xfrm>
          <a:prstGeom prst="rect">
            <a:avLst/>
          </a:prstGeom>
          <a:solidFill>
            <a:srgbClr val="FFC000"/>
          </a:solidFill>
        </p:spPr>
        <p:txBody>
          <a:bodyPr wrap="none" rtlCol="0">
            <a:spAutoFit/>
          </a:bodyPr>
          <a:lstStyle/>
          <a:p>
            <a:r>
              <a:rPr lang="en-US" sz="3200" b="1" dirty="0" smtClean="0"/>
              <a:t>1999</a:t>
            </a:r>
            <a:endParaRPr lang="en-US" sz="3200" b="1" dirty="0"/>
          </a:p>
        </p:txBody>
      </p:sp>
      <p:sp>
        <p:nvSpPr>
          <p:cNvPr id="12" name="TextBox 11"/>
          <p:cNvSpPr txBox="1"/>
          <p:nvPr/>
        </p:nvSpPr>
        <p:spPr>
          <a:xfrm>
            <a:off x="7239000" y="4419600"/>
            <a:ext cx="1018227" cy="584775"/>
          </a:xfrm>
          <a:prstGeom prst="rect">
            <a:avLst/>
          </a:prstGeom>
          <a:solidFill>
            <a:schemeClr val="accent3">
              <a:lumMod val="75000"/>
            </a:schemeClr>
          </a:solidFill>
        </p:spPr>
        <p:txBody>
          <a:bodyPr wrap="none" rtlCol="0">
            <a:spAutoFit/>
          </a:bodyPr>
          <a:lstStyle/>
          <a:p>
            <a:r>
              <a:rPr lang="en-US" sz="3200" b="1" dirty="0" smtClean="0"/>
              <a:t>2004</a:t>
            </a:r>
            <a:endParaRPr lang="en-US" sz="3200" b="1" dirty="0"/>
          </a:p>
        </p:txBody>
      </p:sp>
    </p:spTree>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8100" y="609600"/>
            <a:ext cx="3710940" cy="5082540"/>
          </a:xfrm>
          <a:prstGeom prst="rect">
            <a:avLst/>
          </a:prstGeom>
        </p:spPr>
      </p:pic>
      <p:pic>
        <p:nvPicPr>
          <p:cNvPr id="3" name="Picture 2"/>
          <p:cNvPicPr>
            <a:picLocks/>
          </p:cNvPicPr>
          <p:nvPr/>
        </p:nvPicPr>
        <p:blipFill>
          <a:blip r:embed="rId3"/>
          <a:stretch>
            <a:fillRect/>
          </a:stretch>
        </p:blipFill>
        <p:spPr>
          <a:xfrm>
            <a:off x="3810000" y="304800"/>
            <a:ext cx="5334000" cy="2857500"/>
          </a:xfrm>
          <a:prstGeom prst="rect">
            <a:avLst/>
          </a:prstGeom>
        </p:spPr>
      </p:pic>
      <p:pic>
        <p:nvPicPr>
          <p:cNvPr id="4" name="Picture 3"/>
          <p:cNvPicPr>
            <a:picLocks/>
          </p:cNvPicPr>
          <p:nvPr/>
        </p:nvPicPr>
        <p:blipFill>
          <a:blip r:embed="rId4"/>
          <a:stretch>
            <a:fillRect/>
          </a:stretch>
        </p:blipFill>
        <p:spPr>
          <a:xfrm>
            <a:off x="3810000" y="3581400"/>
            <a:ext cx="5334000" cy="2857500"/>
          </a:xfrm>
          <a:prstGeom prst="rect">
            <a:avLst/>
          </a:prstGeom>
        </p:spPr>
      </p:pic>
      <p:sp>
        <p:nvSpPr>
          <p:cNvPr id="5" name="TextBox 4"/>
          <p:cNvSpPr txBox="1"/>
          <p:nvPr/>
        </p:nvSpPr>
        <p:spPr>
          <a:xfrm>
            <a:off x="7696200" y="533400"/>
            <a:ext cx="907821" cy="369332"/>
          </a:xfrm>
          <a:prstGeom prst="rect">
            <a:avLst/>
          </a:prstGeom>
          <a:noFill/>
        </p:spPr>
        <p:txBody>
          <a:bodyPr wrap="none" rtlCol="0">
            <a:spAutoFit/>
          </a:bodyPr>
          <a:lstStyle/>
          <a:p>
            <a:r>
              <a:rPr lang="en-US" dirty="0" smtClean="0">
                <a:solidFill>
                  <a:srgbClr val="FF0000"/>
                </a:solidFill>
              </a:rPr>
              <a:t>MARCH</a:t>
            </a:r>
            <a:endParaRPr lang="en-US" dirty="0">
              <a:solidFill>
                <a:srgbClr val="FF0000"/>
              </a:solidFill>
            </a:endParaRPr>
          </a:p>
        </p:txBody>
      </p:sp>
      <p:sp>
        <p:nvSpPr>
          <p:cNvPr id="6" name="TextBox 5"/>
          <p:cNvSpPr txBox="1"/>
          <p:nvPr/>
        </p:nvSpPr>
        <p:spPr>
          <a:xfrm>
            <a:off x="7391400" y="3810000"/>
            <a:ext cx="1313180" cy="369332"/>
          </a:xfrm>
          <a:prstGeom prst="rect">
            <a:avLst/>
          </a:prstGeom>
          <a:noFill/>
        </p:spPr>
        <p:txBody>
          <a:bodyPr wrap="none" rtlCol="0">
            <a:spAutoFit/>
          </a:bodyPr>
          <a:lstStyle/>
          <a:p>
            <a:r>
              <a:rPr lang="en-US" dirty="0" smtClean="0">
                <a:solidFill>
                  <a:srgbClr val="FF0000"/>
                </a:solidFill>
              </a:rPr>
              <a:t>SEPTEMBER</a:t>
            </a:r>
            <a:endParaRPr lang="en-US" dirty="0">
              <a:solidFill>
                <a:srgbClr val="FF0000"/>
              </a:solidFill>
            </a:endParaRPr>
          </a:p>
        </p:txBody>
      </p:sp>
    </p:spTree>
    <p:extLst>
      <p:ext uri="{BB962C8B-B14F-4D97-AF65-F5344CB8AC3E}">
        <p14:creationId xmlns:p14="http://schemas.microsoft.com/office/powerpoint/2010/main" val="86690822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6" name="Picture 8"/>
          <p:cNvPicPr>
            <a:picLocks noChangeAspect="1" noChangeArrowheads="1"/>
          </p:cNvPicPr>
          <p:nvPr/>
        </p:nvPicPr>
        <p:blipFill>
          <a:blip r:embed="rId3">
            <a:extLst/>
          </a:blip>
          <a:srcRect/>
          <a:stretch>
            <a:fillRect/>
          </a:stretch>
        </p:blipFill>
        <p:spPr bwMode="auto">
          <a:xfrm>
            <a:off x="3781425" y="3292475"/>
            <a:ext cx="5362575" cy="3565525"/>
          </a:xfrm>
          <a:prstGeom prst="rect">
            <a:avLst/>
          </a:prstGeom>
          <a:extLst/>
        </p:spPr>
      </p:pic>
      <p:sp>
        <p:nvSpPr>
          <p:cNvPr id="4" name="TextBox 3"/>
          <p:cNvSpPr txBox="1"/>
          <p:nvPr/>
        </p:nvSpPr>
        <p:spPr>
          <a:xfrm>
            <a:off x="6019799" y="609600"/>
            <a:ext cx="2209801" cy="1384995"/>
          </a:xfrm>
          <a:prstGeom prst="rect">
            <a:avLst/>
          </a:prstGeom>
          <a:noFill/>
        </p:spPr>
        <p:txBody>
          <a:bodyPr wrap="square" rtlCol="0">
            <a:spAutoFit/>
          </a:bodyPr>
          <a:lstStyle/>
          <a:p>
            <a:r>
              <a:rPr lang="en-US" sz="2800" b="1" dirty="0" smtClean="0"/>
              <a:t>Arctic Sea Ice minimum</a:t>
            </a:r>
            <a:endParaRPr lang="en-US" sz="2800" b="1" dirty="0"/>
          </a:p>
          <a:p>
            <a:r>
              <a:rPr lang="en-US" sz="2800" b="1" dirty="0" smtClean="0"/>
              <a:t>In Year </a:t>
            </a:r>
            <a:r>
              <a:rPr lang="en-US" sz="2800" b="1" dirty="0" smtClean="0">
                <a:solidFill>
                  <a:srgbClr val="FF0000"/>
                </a:solidFill>
              </a:rPr>
              <a:t>2000</a:t>
            </a:r>
            <a:endParaRPr lang="en-US" sz="2800" b="1" dirty="0">
              <a:solidFill>
                <a:srgbClr val="FF0000"/>
              </a:solidFill>
            </a:endParaRPr>
          </a:p>
        </p:txBody>
      </p:sp>
      <p:sp>
        <p:nvSpPr>
          <p:cNvPr id="10" name="TextBox 9"/>
          <p:cNvSpPr txBox="1"/>
          <p:nvPr/>
        </p:nvSpPr>
        <p:spPr>
          <a:xfrm>
            <a:off x="762000" y="5029200"/>
            <a:ext cx="2286000" cy="1384995"/>
          </a:xfrm>
          <a:prstGeom prst="rect">
            <a:avLst/>
          </a:prstGeom>
          <a:noFill/>
        </p:spPr>
        <p:txBody>
          <a:bodyPr wrap="square" rtlCol="0">
            <a:spAutoFit/>
          </a:bodyPr>
          <a:lstStyle/>
          <a:p>
            <a:r>
              <a:rPr lang="en-US" sz="2800" b="1" dirty="0" smtClean="0"/>
              <a:t>Arctic Sea Ice minimum</a:t>
            </a:r>
            <a:endParaRPr lang="en-US" sz="2800" b="1" dirty="0"/>
          </a:p>
          <a:p>
            <a:r>
              <a:rPr lang="en-US" sz="2800" b="1" smtClean="0"/>
              <a:t>In </a:t>
            </a:r>
            <a:r>
              <a:rPr lang="en-US" sz="2800" b="1" smtClean="0">
                <a:solidFill>
                  <a:srgbClr val="FF0000"/>
                </a:solidFill>
              </a:rPr>
              <a:t>2100</a:t>
            </a:r>
            <a:endParaRPr lang="en-US" sz="2800" b="1" dirty="0">
              <a:solidFill>
                <a:srgbClr val="FF0000"/>
              </a:solidFill>
            </a:endParaRPr>
          </a:p>
        </p:txBody>
      </p:sp>
      <p:sp>
        <p:nvSpPr>
          <p:cNvPr id="5" name="Right Arrow 4"/>
          <p:cNvSpPr/>
          <p:nvPr/>
        </p:nvSpPr>
        <p:spPr>
          <a:xfrm>
            <a:off x="3048000" y="5562600"/>
            <a:ext cx="6096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Left Arrow 5"/>
          <p:cNvSpPr/>
          <p:nvPr/>
        </p:nvSpPr>
        <p:spPr>
          <a:xfrm>
            <a:off x="5410200" y="1143000"/>
            <a:ext cx="609600" cy="3048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5" name="Picture 7"/>
          <p:cNvPicPr>
            <a:picLocks noChangeAspect="1" noChangeArrowheads="1"/>
          </p:cNvPicPr>
          <p:nvPr/>
        </p:nvPicPr>
        <p:blipFill>
          <a:blip r:embed="rId4">
            <a:extLst/>
          </a:blip>
          <a:srcRect/>
          <a:stretch>
            <a:fillRect/>
          </a:stretch>
        </p:blipFill>
        <p:spPr bwMode="auto">
          <a:xfrm>
            <a:off x="0" y="0"/>
            <a:ext cx="5362575" cy="3565525"/>
          </a:xfrm>
          <a:prstGeom prst="rect">
            <a:avLst/>
          </a:prstGeom>
          <a:extLst/>
        </p:spPr>
      </p:pic>
    </p:spTree>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Arial" pitchFamily="34" charset="0"/>
                <a:cs typeface="Arial" pitchFamily="34" charset="0"/>
              </a:rPr>
              <a:t>Reason?</a:t>
            </a:r>
            <a:endParaRPr lang="en-US" dirty="0">
              <a:latin typeface="Arial" pitchFamily="34" charset="0"/>
              <a:cs typeface="Arial" pitchFamily="34" charset="0"/>
            </a:endParaRPr>
          </a:p>
        </p:txBody>
      </p:sp>
    </p:spTree>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istemp_r1024.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9144000" cy="6858000"/>
          </a:xfrm>
          <a:prstGeom prst="rect">
            <a:avLst/>
          </a:prstGeom>
        </p:spPr>
      </p:pic>
    </p:spTree>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62000" y="990600"/>
            <a:ext cx="7740196" cy="523220"/>
          </a:xfrm>
          <a:prstGeom prst="rect">
            <a:avLst/>
          </a:prstGeom>
          <a:noFill/>
        </p:spPr>
        <p:txBody>
          <a:bodyPr wrap="none" rtlCol="0">
            <a:spAutoFit/>
          </a:bodyPr>
          <a:lstStyle/>
          <a:p>
            <a:r>
              <a:rPr lang="en-US" sz="2800" b="1" dirty="0" smtClean="0"/>
              <a:t>What will happen when Arctic sea ice melt totally?</a:t>
            </a:r>
            <a:endParaRPr lang="en-US" sz="2800" b="1" dirty="0"/>
          </a:p>
        </p:txBody>
      </p:sp>
      <p:sp>
        <p:nvSpPr>
          <p:cNvPr id="4" name="TextBox 3"/>
          <p:cNvSpPr txBox="1"/>
          <p:nvPr/>
        </p:nvSpPr>
        <p:spPr>
          <a:xfrm>
            <a:off x="2438400" y="2590800"/>
            <a:ext cx="3861955" cy="769441"/>
          </a:xfrm>
          <a:prstGeom prst="rect">
            <a:avLst/>
          </a:prstGeom>
          <a:noFill/>
        </p:spPr>
        <p:txBody>
          <a:bodyPr wrap="none" rtlCol="0">
            <a:spAutoFit/>
          </a:bodyPr>
          <a:lstStyle/>
          <a:p>
            <a:r>
              <a:rPr lang="en-US" sz="4400" b="1" dirty="0" smtClean="0">
                <a:solidFill>
                  <a:srgbClr val="FF0000"/>
                </a:solidFill>
              </a:rPr>
              <a:t>Sea Level Rising</a:t>
            </a:r>
            <a:endParaRPr lang="en-US" sz="4400" b="1" dirty="0">
              <a:solidFill>
                <a:srgbClr val="FF0000"/>
              </a:solidFill>
            </a:endParaRPr>
          </a:p>
        </p:txBody>
      </p:sp>
      <p:sp>
        <p:nvSpPr>
          <p:cNvPr id="5" name="TextBox 4"/>
          <p:cNvSpPr txBox="1"/>
          <p:nvPr/>
        </p:nvSpPr>
        <p:spPr>
          <a:xfrm>
            <a:off x="1143000" y="4038600"/>
            <a:ext cx="7086600" cy="2308324"/>
          </a:xfrm>
          <a:prstGeom prst="rect">
            <a:avLst/>
          </a:prstGeom>
          <a:noFill/>
        </p:spPr>
        <p:txBody>
          <a:bodyPr wrap="square" rtlCol="0">
            <a:spAutoFit/>
          </a:bodyPr>
          <a:lstStyle/>
          <a:p>
            <a:r>
              <a:rPr lang="en-US" sz="2400" dirty="0" smtClean="0"/>
              <a:t>Sea level will increase 7 meters when snow cover over Greenland melt totally.</a:t>
            </a:r>
          </a:p>
          <a:p>
            <a:endParaRPr lang="en-US" sz="2400" dirty="0"/>
          </a:p>
          <a:p>
            <a:r>
              <a:rPr lang="en-US" sz="2400" dirty="0" smtClean="0"/>
              <a:t>Sea level will increase 70 meters when Sea ice in Arctic and Antarctic melt, plus snow cover melt over Greenland.</a:t>
            </a:r>
            <a:endParaRPr lang="en-US" sz="2400" dirty="0"/>
          </a:p>
        </p:txBody>
      </p:sp>
    </p:spTree>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377825"/>
            <a:ext cx="5638800" cy="384175"/>
          </a:xfrm>
        </p:spPr>
        <p:txBody>
          <a:bodyPr>
            <a:noAutofit/>
          </a:bodyPr>
          <a:lstStyle/>
          <a:p>
            <a:r>
              <a:rPr lang="en-US" sz="2400" dirty="0" smtClean="0">
                <a:latin typeface="Arial" pitchFamily="34" charset="0"/>
                <a:cs typeface="Arial" pitchFamily="34" charset="0"/>
              </a:rPr>
              <a:t>Sea level rising on China</a:t>
            </a:r>
            <a:endParaRPr lang="en-US" sz="2400" dirty="0">
              <a:latin typeface="Arial" pitchFamily="34" charset="0"/>
              <a:cs typeface="Arial" pitchFamily="34" charset="0"/>
            </a:endParaRPr>
          </a:p>
        </p:txBody>
      </p:sp>
      <p:sp>
        <p:nvSpPr>
          <p:cNvPr id="22" name="TextBox 21"/>
          <p:cNvSpPr txBox="1"/>
          <p:nvPr/>
        </p:nvSpPr>
        <p:spPr>
          <a:xfrm>
            <a:off x="7058228" y="3429000"/>
            <a:ext cx="1095172" cy="400110"/>
          </a:xfrm>
          <a:prstGeom prst="rect">
            <a:avLst/>
          </a:prstGeom>
          <a:noFill/>
        </p:spPr>
        <p:txBody>
          <a:bodyPr wrap="none" rtlCol="0">
            <a:spAutoFit/>
          </a:bodyPr>
          <a:lstStyle/>
          <a:p>
            <a:r>
              <a:rPr lang="en-US" sz="2000" b="1" dirty="0" smtClean="0">
                <a:latin typeface="Arial" pitchFamily="34" charset="0"/>
                <a:cs typeface="Arial" pitchFamily="34" charset="0"/>
              </a:rPr>
              <a:t>0 meter</a:t>
            </a:r>
            <a:endParaRPr lang="en-US" sz="2000" b="1" dirty="0">
              <a:latin typeface="Arial" pitchFamily="34" charset="0"/>
              <a:cs typeface="Arial" pitchFamily="34" charset="0"/>
            </a:endParaRPr>
          </a:p>
        </p:txBody>
      </p:sp>
      <p:sp>
        <p:nvSpPr>
          <p:cNvPr id="23" name="TextBox 22"/>
          <p:cNvSpPr txBox="1"/>
          <p:nvPr/>
        </p:nvSpPr>
        <p:spPr>
          <a:xfrm>
            <a:off x="7058228" y="3429000"/>
            <a:ext cx="1095172" cy="400110"/>
          </a:xfrm>
          <a:prstGeom prst="rect">
            <a:avLst/>
          </a:prstGeom>
          <a:noFill/>
        </p:spPr>
        <p:txBody>
          <a:bodyPr wrap="none" rtlCol="0">
            <a:spAutoFit/>
          </a:bodyPr>
          <a:lstStyle/>
          <a:p>
            <a:r>
              <a:rPr lang="en-US" sz="2000" b="1" dirty="0" smtClean="0">
                <a:latin typeface="Arial" pitchFamily="34" charset="0"/>
                <a:cs typeface="Arial" pitchFamily="34" charset="0"/>
              </a:rPr>
              <a:t>1 meter</a:t>
            </a:r>
            <a:endParaRPr lang="en-US" sz="2000" b="1" dirty="0">
              <a:latin typeface="Arial" pitchFamily="34" charset="0"/>
              <a:cs typeface="Arial" pitchFamily="34" charset="0"/>
            </a:endParaRPr>
          </a:p>
        </p:txBody>
      </p:sp>
      <p:sp>
        <p:nvSpPr>
          <p:cNvPr id="24" name="TextBox 23"/>
          <p:cNvSpPr txBox="1"/>
          <p:nvPr/>
        </p:nvSpPr>
        <p:spPr>
          <a:xfrm>
            <a:off x="7058228" y="3429000"/>
            <a:ext cx="1095172" cy="400110"/>
          </a:xfrm>
          <a:prstGeom prst="rect">
            <a:avLst/>
          </a:prstGeom>
          <a:noFill/>
        </p:spPr>
        <p:txBody>
          <a:bodyPr wrap="none" rtlCol="0">
            <a:spAutoFit/>
          </a:bodyPr>
          <a:lstStyle/>
          <a:p>
            <a:r>
              <a:rPr lang="en-US" sz="2000" b="1" dirty="0" smtClean="0">
                <a:latin typeface="Arial" pitchFamily="34" charset="0"/>
                <a:cs typeface="Arial" pitchFamily="34" charset="0"/>
              </a:rPr>
              <a:t>2 meter</a:t>
            </a:r>
            <a:endParaRPr lang="en-US" sz="2000" b="1" dirty="0">
              <a:latin typeface="Arial" pitchFamily="34" charset="0"/>
              <a:cs typeface="Arial" pitchFamily="34" charset="0"/>
            </a:endParaRPr>
          </a:p>
        </p:txBody>
      </p:sp>
      <p:sp>
        <p:nvSpPr>
          <p:cNvPr id="25" name="TextBox 24"/>
          <p:cNvSpPr txBox="1"/>
          <p:nvPr/>
        </p:nvSpPr>
        <p:spPr>
          <a:xfrm>
            <a:off x="7058228" y="3429000"/>
            <a:ext cx="1095172" cy="400110"/>
          </a:xfrm>
          <a:prstGeom prst="rect">
            <a:avLst/>
          </a:prstGeom>
          <a:noFill/>
        </p:spPr>
        <p:txBody>
          <a:bodyPr wrap="none" rtlCol="0">
            <a:spAutoFit/>
          </a:bodyPr>
          <a:lstStyle/>
          <a:p>
            <a:r>
              <a:rPr lang="en-US" sz="2000" b="1" dirty="0" smtClean="0">
                <a:latin typeface="Arial" pitchFamily="34" charset="0"/>
                <a:cs typeface="Arial" pitchFamily="34" charset="0"/>
              </a:rPr>
              <a:t>3 meter</a:t>
            </a:r>
            <a:endParaRPr lang="en-US" sz="2000" b="1" dirty="0">
              <a:latin typeface="Arial" pitchFamily="34" charset="0"/>
              <a:cs typeface="Arial" pitchFamily="34" charset="0"/>
            </a:endParaRPr>
          </a:p>
        </p:txBody>
      </p:sp>
      <p:sp>
        <p:nvSpPr>
          <p:cNvPr id="26" name="TextBox 25"/>
          <p:cNvSpPr txBox="1"/>
          <p:nvPr/>
        </p:nvSpPr>
        <p:spPr>
          <a:xfrm>
            <a:off x="7058228" y="3429000"/>
            <a:ext cx="1095172" cy="400110"/>
          </a:xfrm>
          <a:prstGeom prst="rect">
            <a:avLst/>
          </a:prstGeom>
          <a:noFill/>
        </p:spPr>
        <p:txBody>
          <a:bodyPr wrap="none" rtlCol="0">
            <a:spAutoFit/>
          </a:bodyPr>
          <a:lstStyle/>
          <a:p>
            <a:r>
              <a:rPr lang="en-US" sz="2000" b="1" dirty="0" smtClean="0">
                <a:latin typeface="Arial" pitchFamily="34" charset="0"/>
                <a:cs typeface="Arial" pitchFamily="34" charset="0"/>
              </a:rPr>
              <a:t>4 meter</a:t>
            </a:r>
            <a:endParaRPr lang="en-US" sz="2000" b="1" dirty="0">
              <a:latin typeface="Arial" pitchFamily="34" charset="0"/>
              <a:cs typeface="Arial" pitchFamily="34" charset="0"/>
            </a:endParaRPr>
          </a:p>
        </p:txBody>
      </p:sp>
      <p:sp>
        <p:nvSpPr>
          <p:cNvPr id="27" name="TextBox 26"/>
          <p:cNvSpPr txBox="1"/>
          <p:nvPr/>
        </p:nvSpPr>
        <p:spPr>
          <a:xfrm>
            <a:off x="7058228" y="3429000"/>
            <a:ext cx="1095172" cy="400110"/>
          </a:xfrm>
          <a:prstGeom prst="rect">
            <a:avLst/>
          </a:prstGeom>
          <a:noFill/>
        </p:spPr>
        <p:txBody>
          <a:bodyPr wrap="none" rtlCol="0">
            <a:spAutoFit/>
          </a:bodyPr>
          <a:lstStyle/>
          <a:p>
            <a:r>
              <a:rPr lang="en-US" sz="2000" b="1" dirty="0" smtClean="0">
                <a:latin typeface="Arial" pitchFamily="34" charset="0"/>
                <a:cs typeface="Arial" pitchFamily="34" charset="0"/>
              </a:rPr>
              <a:t>5 meter</a:t>
            </a:r>
            <a:endParaRPr lang="en-US" sz="2000" b="1" dirty="0">
              <a:latin typeface="Arial" pitchFamily="34" charset="0"/>
              <a:cs typeface="Arial" pitchFamily="34" charset="0"/>
            </a:endParaRPr>
          </a:p>
        </p:txBody>
      </p:sp>
      <p:sp>
        <p:nvSpPr>
          <p:cNvPr id="28" name="TextBox 27"/>
          <p:cNvSpPr txBox="1"/>
          <p:nvPr/>
        </p:nvSpPr>
        <p:spPr>
          <a:xfrm>
            <a:off x="7058228" y="3429000"/>
            <a:ext cx="1095172" cy="400110"/>
          </a:xfrm>
          <a:prstGeom prst="rect">
            <a:avLst/>
          </a:prstGeom>
          <a:noFill/>
        </p:spPr>
        <p:txBody>
          <a:bodyPr wrap="none" rtlCol="0">
            <a:spAutoFit/>
          </a:bodyPr>
          <a:lstStyle/>
          <a:p>
            <a:r>
              <a:rPr lang="en-US" sz="2000" b="1" dirty="0" smtClean="0">
                <a:latin typeface="Arial" pitchFamily="34" charset="0"/>
                <a:cs typeface="Arial" pitchFamily="34" charset="0"/>
              </a:rPr>
              <a:t>6 meter</a:t>
            </a:r>
            <a:endParaRPr lang="en-US" sz="2000" b="1" dirty="0">
              <a:latin typeface="Arial" pitchFamily="34" charset="0"/>
              <a:cs typeface="Arial" pitchFamily="34" charset="0"/>
            </a:endParaRPr>
          </a:p>
        </p:txBody>
      </p:sp>
      <p:sp>
        <p:nvSpPr>
          <p:cNvPr id="29" name="TextBox 28"/>
          <p:cNvSpPr txBox="1"/>
          <p:nvPr/>
        </p:nvSpPr>
        <p:spPr>
          <a:xfrm>
            <a:off x="7058228" y="3429000"/>
            <a:ext cx="1095172" cy="400110"/>
          </a:xfrm>
          <a:prstGeom prst="rect">
            <a:avLst/>
          </a:prstGeom>
          <a:noFill/>
        </p:spPr>
        <p:txBody>
          <a:bodyPr wrap="none" rtlCol="0">
            <a:spAutoFit/>
          </a:bodyPr>
          <a:lstStyle/>
          <a:p>
            <a:r>
              <a:rPr lang="en-US" sz="2000" b="1" dirty="0" smtClean="0">
                <a:latin typeface="Arial" pitchFamily="34" charset="0"/>
                <a:cs typeface="Arial" pitchFamily="34" charset="0"/>
              </a:rPr>
              <a:t>7 meter</a:t>
            </a:r>
            <a:endParaRPr lang="en-US" sz="2000" b="1" dirty="0">
              <a:latin typeface="Arial" pitchFamily="34" charset="0"/>
              <a:cs typeface="Arial" pitchFamily="34" charset="0"/>
            </a:endParaRPr>
          </a:p>
        </p:txBody>
      </p:sp>
      <p:sp>
        <p:nvSpPr>
          <p:cNvPr id="30" name="TextBox 29"/>
          <p:cNvSpPr txBox="1"/>
          <p:nvPr/>
        </p:nvSpPr>
        <p:spPr>
          <a:xfrm>
            <a:off x="7058228" y="3429000"/>
            <a:ext cx="1095172" cy="400110"/>
          </a:xfrm>
          <a:prstGeom prst="rect">
            <a:avLst/>
          </a:prstGeom>
          <a:noFill/>
        </p:spPr>
        <p:txBody>
          <a:bodyPr wrap="none" rtlCol="0">
            <a:spAutoFit/>
          </a:bodyPr>
          <a:lstStyle/>
          <a:p>
            <a:r>
              <a:rPr lang="en-US" sz="2000" b="1" dirty="0" smtClean="0">
                <a:latin typeface="Arial" pitchFamily="34" charset="0"/>
                <a:cs typeface="Arial" pitchFamily="34" charset="0"/>
              </a:rPr>
              <a:t>8 meter</a:t>
            </a:r>
            <a:endParaRPr lang="en-US" sz="2000" b="1" dirty="0">
              <a:latin typeface="Arial" pitchFamily="34" charset="0"/>
              <a:cs typeface="Arial" pitchFamily="34" charset="0"/>
            </a:endParaRPr>
          </a:p>
        </p:txBody>
      </p:sp>
      <p:pic>
        <p:nvPicPr>
          <p:cNvPr id="31" name="Picture 30" descr="china08.png"/>
          <p:cNvPicPr>
            <a:picLocks noChangeAspect="1"/>
          </p:cNvPicPr>
          <p:nvPr/>
        </p:nvPicPr>
        <p:blipFill>
          <a:blip r:embed="rId2"/>
          <a:stretch>
            <a:fillRect/>
          </a:stretch>
        </p:blipFill>
        <p:spPr>
          <a:xfrm>
            <a:off x="1750244" y="1067466"/>
            <a:ext cx="4926984" cy="5333334"/>
          </a:xfrm>
          <a:prstGeom prst="rect">
            <a:avLst/>
          </a:prstGeom>
        </p:spPr>
      </p:pic>
      <p:pic>
        <p:nvPicPr>
          <p:cNvPr id="32" name="Picture 31" descr="china07.png"/>
          <p:cNvPicPr>
            <a:picLocks noChangeAspect="1"/>
          </p:cNvPicPr>
          <p:nvPr/>
        </p:nvPicPr>
        <p:blipFill>
          <a:blip r:embed="rId3"/>
          <a:stretch>
            <a:fillRect/>
          </a:stretch>
        </p:blipFill>
        <p:spPr>
          <a:xfrm>
            <a:off x="1750244" y="1067466"/>
            <a:ext cx="4926984" cy="5333334"/>
          </a:xfrm>
          <a:prstGeom prst="rect">
            <a:avLst/>
          </a:prstGeom>
        </p:spPr>
      </p:pic>
      <p:pic>
        <p:nvPicPr>
          <p:cNvPr id="33" name="Picture 32" descr="china06.png"/>
          <p:cNvPicPr>
            <a:picLocks noChangeAspect="1"/>
          </p:cNvPicPr>
          <p:nvPr/>
        </p:nvPicPr>
        <p:blipFill>
          <a:blip r:embed="rId4"/>
          <a:stretch>
            <a:fillRect/>
          </a:stretch>
        </p:blipFill>
        <p:spPr>
          <a:xfrm>
            <a:off x="1750244" y="1067466"/>
            <a:ext cx="4926984" cy="5333334"/>
          </a:xfrm>
          <a:prstGeom prst="rect">
            <a:avLst/>
          </a:prstGeom>
        </p:spPr>
      </p:pic>
      <p:pic>
        <p:nvPicPr>
          <p:cNvPr id="34" name="Picture 33" descr="china05.png"/>
          <p:cNvPicPr>
            <a:picLocks noChangeAspect="1"/>
          </p:cNvPicPr>
          <p:nvPr/>
        </p:nvPicPr>
        <p:blipFill>
          <a:blip r:embed="rId5"/>
          <a:stretch>
            <a:fillRect/>
          </a:stretch>
        </p:blipFill>
        <p:spPr>
          <a:xfrm>
            <a:off x="1750244" y="1067466"/>
            <a:ext cx="4926984" cy="5333334"/>
          </a:xfrm>
          <a:prstGeom prst="rect">
            <a:avLst/>
          </a:prstGeom>
        </p:spPr>
      </p:pic>
      <p:pic>
        <p:nvPicPr>
          <p:cNvPr id="35" name="Picture 34" descr="china04.png"/>
          <p:cNvPicPr>
            <a:picLocks noChangeAspect="1"/>
          </p:cNvPicPr>
          <p:nvPr/>
        </p:nvPicPr>
        <p:blipFill>
          <a:blip r:embed="rId6"/>
          <a:stretch>
            <a:fillRect/>
          </a:stretch>
        </p:blipFill>
        <p:spPr>
          <a:xfrm>
            <a:off x="1750244" y="1067466"/>
            <a:ext cx="4926984" cy="5333334"/>
          </a:xfrm>
          <a:prstGeom prst="rect">
            <a:avLst/>
          </a:prstGeom>
        </p:spPr>
      </p:pic>
      <p:pic>
        <p:nvPicPr>
          <p:cNvPr id="36" name="Picture 35" descr="china03.png"/>
          <p:cNvPicPr>
            <a:picLocks noChangeAspect="1"/>
          </p:cNvPicPr>
          <p:nvPr/>
        </p:nvPicPr>
        <p:blipFill>
          <a:blip r:embed="rId7"/>
          <a:stretch>
            <a:fillRect/>
          </a:stretch>
        </p:blipFill>
        <p:spPr>
          <a:xfrm>
            <a:off x="1750244" y="1067466"/>
            <a:ext cx="4926984" cy="5333334"/>
          </a:xfrm>
          <a:prstGeom prst="rect">
            <a:avLst/>
          </a:prstGeom>
        </p:spPr>
      </p:pic>
      <p:pic>
        <p:nvPicPr>
          <p:cNvPr id="37" name="Picture 36" descr="china02.png"/>
          <p:cNvPicPr>
            <a:picLocks noChangeAspect="1"/>
          </p:cNvPicPr>
          <p:nvPr/>
        </p:nvPicPr>
        <p:blipFill>
          <a:blip r:embed="rId8"/>
          <a:stretch>
            <a:fillRect/>
          </a:stretch>
        </p:blipFill>
        <p:spPr>
          <a:xfrm>
            <a:off x="1750244" y="1067466"/>
            <a:ext cx="4926984" cy="5333334"/>
          </a:xfrm>
          <a:prstGeom prst="rect">
            <a:avLst/>
          </a:prstGeom>
        </p:spPr>
      </p:pic>
      <p:pic>
        <p:nvPicPr>
          <p:cNvPr id="38" name="Picture 37" descr="china01.png"/>
          <p:cNvPicPr>
            <a:picLocks noChangeAspect="1"/>
          </p:cNvPicPr>
          <p:nvPr/>
        </p:nvPicPr>
        <p:blipFill>
          <a:blip r:embed="rId9"/>
          <a:stretch>
            <a:fillRect/>
          </a:stretch>
        </p:blipFill>
        <p:spPr>
          <a:xfrm>
            <a:off x="1750244" y="1067466"/>
            <a:ext cx="4926984" cy="5333334"/>
          </a:xfrm>
          <a:prstGeom prst="rect">
            <a:avLst/>
          </a:prstGeom>
        </p:spPr>
      </p:pic>
      <p:pic>
        <p:nvPicPr>
          <p:cNvPr id="39" name="Picture 38" descr="china00.png"/>
          <p:cNvPicPr>
            <a:picLocks noChangeAspect="1"/>
          </p:cNvPicPr>
          <p:nvPr/>
        </p:nvPicPr>
        <p:blipFill>
          <a:blip r:embed="rId10"/>
          <a:stretch>
            <a:fillRect/>
          </a:stretch>
        </p:blipFill>
        <p:spPr>
          <a:xfrm>
            <a:off x="1750244" y="1067466"/>
            <a:ext cx="4926984" cy="5333334"/>
          </a:xfrm>
          <a:prstGeom prst="rect">
            <a:avLst/>
          </a:prstGeom>
        </p:spPr>
      </p:pic>
      <p:sp>
        <p:nvSpPr>
          <p:cNvPr id="3" name="TextBox 2"/>
          <p:cNvSpPr txBox="1"/>
          <p:nvPr/>
        </p:nvSpPr>
        <p:spPr>
          <a:xfrm>
            <a:off x="662059" y="5450541"/>
            <a:ext cx="7520649" cy="584775"/>
          </a:xfrm>
          <a:prstGeom prst="rect">
            <a:avLst/>
          </a:prstGeom>
          <a:noFill/>
        </p:spPr>
        <p:txBody>
          <a:bodyPr wrap="none" rtlCol="0">
            <a:spAutoFit/>
          </a:bodyPr>
          <a:lstStyle/>
          <a:p>
            <a:r>
              <a:rPr lang="en-US" sz="3200" b="1" dirty="0" smtClean="0">
                <a:solidFill>
                  <a:srgbClr val="FF0000"/>
                </a:solidFill>
              </a:rPr>
              <a:t>&gt;100 MILLIONS PEOPLE WILL LEAVE HOME!</a:t>
            </a:r>
            <a:endParaRPr lang="en-US" sz="3200" b="1" dirty="0">
              <a:solidFill>
                <a:srgbClr val="FF0000"/>
              </a:solidFill>
            </a:endParaRPr>
          </a:p>
        </p:txBody>
      </p:sp>
    </p:spTree>
    <p:extLst>
      <p:ext uri="{BB962C8B-B14F-4D97-AF65-F5344CB8AC3E}">
        <p14:creationId xmlns:p14="http://schemas.microsoft.com/office/powerpoint/2010/main" val="3282872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nodeType="clickEffect">
                                  <p:stCondLst>
                                    <p:cond delay="0"/>
                                  </p:stCondLst>
                                  <p:childTnLst>
                                    <p:animEffect transition="out" filter="blinds(horizontal)">
                                      <p:cBhvr>
                                        <p:cTn id="6" dur="500"/>
                                        <p:tgtEl>
                                          <p:spTgt spid="39"/>
                                        </p:tgtEl>
                                      </p:cBhvr>
                                    </p:animEffect>
                                    <p:set>
                                      <p:cBhvr>
                                        <p:cTn id="7" dur="1" fill="hold">
                                          <p:stCondLst>
                                            <p:cond delay="499"/>
                                          </p:stCondLst>
                                        </p:cTn>
                                        <p:tgtEl>
                                          <p:spTgt spid="39"/>
                                        </p:tgtEl>
                                        <p:attrNameLst>
                                          <p:attrName>style.visibility</p:attrName>
                                        </p:attrNameLst>
                                      </p:cBhvr>
                                      <p:to>
                                        <p:strVal val="hidden"/>
                                      </p:to>
                                    </p:set>
                                  </p:childTnLst>
                                </p:cTn>
                              </p:par>
                              <p:par>
                                <p:cTn id="8" presetID="3" presetClass="exit" presetSubtype="10" fill="hold" grpId="0" nodeType="withEffect">
                                  <p:stCondLst>
                                    <p:cond delay="0"/>
                                  </p:stCondLst>
                                  <p:childTnLst>
                                    <p:animEffect transition="out" filter="blinds(horizontal)">
                                      <p:cBhvr>
                                        <p:cTn id="9" dur="500"/>
                                        <p:tgtEl>
                                          <p:spTgt spid="22"/>
                                        </p:tgtEl>
                                      </p:cBhvr>
                                    </p:animEffect>
                                    <p:set>
                                      <p:cBhvr>
                                        <p:cTn id="10" dur="1" fill="hold">
                                          <p:stCondLst>
                                            <p:cond delay="499"/>
                                          </p:stCondLst>
                                        </p:cTn>
                                        <p:tgtEl>
                                          <p:spTgt spid="22"/>
                                        </p:tgtEl>
                                        <p:attrNameLst>
                                          <p:attrName>style.visibility</p:attrName>
                                        </p:attrNameLst>
                                      </p:cBhvr>
                                      <p:to>
                                        <p:strVal val="hidden"/>
                                      </p:to>
                                    </p:set>
                                  </p:childTnLst>
                                </p:cTn>
                              </p:par>
                            </p:childTnLst>
                          </p:cTn>
                        </p:par>
                        <p:par>
                          <p:cTn id="11" fill="hold">
                            <p:stCondLst>
                              <p:cond delay="500"/>
                            </p:stCondLst>
                            <p:childTnLst>
                              <p:par>
                                <p:cTn id="12" presetID="3" presetClass="entr" presetSubtype="10" fill="hold" grpId="1" nodeType="afterEffect">
                                  <p:stCondLst>
                                    <p:cond delay="0"/>
                                  </p:stCondLst>
                                  <p:childTnLst>
                                    <p:set>
                                      <p:cBhvr>
                                        <p:cTn id="13" dur="1" fill="hold">
                                          <p:stCondLst>
                                            <p:cond delay="0"/>
                                          </p:stCondLst>
                                        </p:cTn>
                                        <p:tgtEl>
                                          <p:spTgt spid="23"/>
                                        </p:tgtEl>
                                        <p:attrNameLst>
                                          <p:attrName>style.visibility</p:attrName>
                                        </p:attrNameLst>
                                      </p:cBhvr>
                                      <p:to>
                                        <p:strVal val="visible"/>
                                      </p:to>
                                    </p:set>
                                    <p:animEffect transition="in" filter="blinds(horizontal)">
                                      <p:cBhvr>
                                        <p:cTn id="14" dur="500"/>
                                        <p:tgtEl>
                                          <p:spTgt spid="23"/>
                                        </p:tgtEl>
                                      </p:cBhvr>
                                    </p:animEffect>
                                  </p:childTnLst>
                                </p:cTn>
                              </p:par>
                            </p:childTnLst>
                          </p:cTn>
                        </p:par>
                      </p:childTnLst>
                    </p:cTn>
                  </p:par>
                  <p:par>
                    <p:cTn id="15" fill="hold">
                      <p:stCondLst>
                        <p:cond delay="indefinite"/>
                      </p:stCondLst>
                      <p:childTnLst>
                        <p:par>
                          <p:cTn id="16" fill="hold">
                            <p:stCondLst>
                              <p:cond delay="0"/>
                            </p:stCondLst>
                            <p:childTnLst>
                              <p:par>
                                <p:cTn id="17" presetID="3" presetClass="exit" presetSubtype="10" fill="hold" nodeType="clickEffect">
                                  <p:stCondLst>
                                    <p:cond delay="0"/>
                                  </p:stCondLst>
                                  <p:childTnLst>
                                    <p:animEffect transition="out" filter="blinds(horizontal)">
                                      <p:cBhvr>
                                        <p:cTn id="18" dur="500"/>
                                        <p:tgtEl>
                                          <p:spTgt spid="38"/>
                                        </p:tgtEl>
                                      </p:cBhvr>
                                    </p:animEffect>
                                    <p:set>
                                      <p:cBhvr>
                                        <p:cTn id="19" dur="1" fill="hold">
                                          <p:stCondLst>
                                            <p:cond delay="499"/>
                                          </p:stCondLst>
                                        </p:cTn>
                                        <p:tgtEl>
                                          <p:spTgt spid="38"/>
                                        </p:tgtEl>
                                        <p:attrNameLst>
                                          <p:attrName>style.visibility</p:attrName>
                                        </p:attrNameLst>
                                      </p:cBhvr>
                                      <p:to>
                                        <p:strVal val="hidden"/>
                                      </p:to>
                                    </p:set>
                                  </p:childTnLst>
                                </p:cTn>
                              </p:par>
                              <p:par>
                                <p:cTn id="20" presetID="3" presetClass="exit" presetSubtype="10" fill="hold" grpId="0" nodeType="withEffect">
                                  <p:stCondLst>
                                    <p:cond delay="0"/>
                                  </p:stCondLst>
                                  <p:childTnLst>
                                    <p:animEffect transition="out" filter="blinds(horizontal)">
                                      <p:cBhvr>
                                        <p:cTn id="21" dur="500"/>
                                        <p:tgtEl>
                                          <p:spTgt spid="23"/>
                                        </p:tgtEl>
                                      </p:cBhvr>
                                    </p:animEffect>
                                    <p:set>
                                      <p:cBhvr>
                                        <p:cTn id="22" dur="1" fill="hold">
                                          <p:stCondLst>
                                            <p:cond delay="499"/>
                                          </p:stCondLst>
                                        </p:cTn>
                                        <p:tgtEl>
                                          <p:spTgt spid="23"/>
                                        </p:tgtEl>
                                        <p:attrNameLst>
                                          <p:attrName>style.visibility</p:attrName>
                                        </p:attrNameLst>
                                      </p:cBhvr>
                                      <p:to>
                                        <p:strVal val="hidden"/>
                                      </p:to>
                                    </p:set>
                                  </p:childTnLst>
                                </p:cTn>
                              </p:par>
                            </p:childTnLst>
                          </p:cTn>
                        </p:par>
                        <p:par>
                          <p:cTn id="23" fill="hold">
                            <p:stCondLst>
                              <p:cond delay="500"/>
                            </p:stCondLst>
                            <p:childTnLst>
                              <p:par>
                                <p:cTn id="24" presetID="3" presetClass="entr" presetSubtype="10" fill="hold" grpId="1" nodeType="after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blinds(horizontal)">
                                      <p:cBhvr>
                                        <p:cTn id="26" dur="500"/>
                                        <p:tgtEl>
                                          <p:spTgt spid="24"/>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xit" presetSubtype="10" fill="hold" nodeType="clickEffect">
                                  <p:stCondLst>
                                    <p:cond delay="0"/>
                                  </p:stCondLst>
                                  <p:childTnLst>
                                    <p:animEffect transition="out" filter="blinds(horizontal)">
                                      <p:cBhvr>
                                        <p:cTn id="30" dur="500"/>
                                        <p:tgtEl>
                                          <p:spTgt spid="37"/>
                                        </p:tgtEl>
                                      </p:cBhvr>
                                    </p:animEffect>
                                    <p:set>
                                      <p:cBhvr>
                                        <p:cTn id="31" dur="1" fill="hold">
                                          <p:stCondLst>
                                            <p:cond delay="499"/>
                                          </p:stCondLst>
                                        </p:cTn>
                                        <p:tgtEl>
                                          <p:spTgt spid="37"/>
                                        </p:tgtEl>
                                        <p:attrNameLst>
                                          <p:attrName>style.visibility</p:attrName>
                                        </p:attrNameLst>
                                      </p:cBhvr>
                                      <p:to>
                                        <p:strVal val="hidden"/>
                                      </p:to>
                                    </p:set>
                                  </p:childTnLst>
                                </p:cTn>
                              </p:par>
                              <p:par>
                                <p:cTn id="32" presetID="3" presetClass="exit" presetSubtype="10" fill="hold" grpId="0" nodeType="withEffect">
                                  <p:stCondLst>
                                    <p:cond delay="0"/>
                                  </p:stCondLst>
                                  <p:childTnLst>
                                    <p:animEffect transition="out" filter="blinds(horizontal)">
                                      <p:cBhvr>
                                        <p:cTn id="33" dur="500"/>
                                        <p:tgtEl>
                                          <p:spTgt spid="24"/>
                                        </p:tgtEl>
                                      </p:cBhvr>
                                    </p:animEffect>
                                    <p:set>
                                      <p:cBhvr>
                                        <p:cTn id="34" dur="1" fill="hold">
                                          <p:stCondLst>
                                            <p:cond delay="499"/>
                                          </p:stCondLst>
                                        </p:cTn>
                                        <p:tgtEl>
                                          <p:spTgt spid="24"/>
                                        </p:tgtEl>
                                        <p:attrNameLst>
                                          <p:attrName>style.visibility</p:attrName>
                                        </p:attrNameLst>
                                      </p:cBhvr>
                                      <p:to>
                                        <p:strVal val="hidden"/>
                                      </p:to>
                                    </p:set>
                                  </p:childTnLst>
                                </p:cTn>
                              </p:par>
                            </p:childTnLst>
                          </p:cTn>
                        </p:par>
                        <p:par>
                          <p:cTn id="35" fill="hold">
                            <p:stCondLst>
                              <p:cond delay="500"/>
                            </p:stCondLst>
                            <p:childTnLst>
                              <p:par>
                                <p:cTn id="36" presetID="3" presetClass="entr" presetSubtype="10" fill="hold" grpId="1" nodeType="after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blinds(horizontal)">
                                      <p:cBhvr>
                                        <p:cTn id="38" dur="500"/>
                                        <p:tgtEl>
                                          <p:spTgt spid="25"/>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xit" presetSubtype="10" fill="hold" nodeType="clickEffect">
                                  <p:stCondLst>
                                    <p:cond delay="0"/>
                                  </p:stCondLst>
                                  <p:childTnLst>
                                    <p:animEffect transition="out" filter="blinds(horizontal)">
                                      <p:cBhvr>
                                        <p:cTn id="42" dur="500"/>
                                        <p:tgtEl>
                                          <p:spTgt spid="36"/>
                                        </p:tgtEl>
                                      </p:cBhvr>
                                    </p:animEffect>
                                    <p:set>
                                      <p:cBhvr>
                                        <p:cTn id="43" dur="1" fill="hold">
                                          <p:stCondLst>
                                            <p:cond delay="499"/>
                                          </p:stCondLst>
                                        </p:cTn>
                                        <p:tgtEl>
                                          <p:spTgt spid="36"/>
                                        </p:tgtEl>
                                        <p:attrNameLst>
                                          <p:attrName>style.visibility</p:attrName>
                                        </p:attrNameLst>
                                      </p:cBhvr>
                                      <p:to>
                                        <p:strVal val="hidden"/>
                                      </p:to>
                                    </p:set>
                                  </p:childTnLst>
                                </p:cTn>
                              </p:par>
                              <p:par>
                                <p:cTn id="44" presetID="3" presetClass="exit" presetSubtype="10" fill="hold" grpId="0" nodeType="withEffect">
                                  <p:stCondLst>
                                    <p:cond delay="0"/>
                                  </p:stCondLst>
                                  <p:childTnLst>
                                    <p:animEffect transition="out" filter="blinds(horizontal)">
                                      <p:cBhvr>
                                        <p:cTn id="45" dur="500"/>
                                        <p:tgtEl>
                                          <p:spTgt spid="25"/>
                                        </p:tgtEl>
                                      </p:cBhvr>
                                    </p:animEffect>
                                    <p:set>
                                      <p:cBhvr>
                                        <p:cTn id="46" dur="1" fill="hold">
                                          <p:stCondLst>
                                            <p:cond delay="499"/>
                                          </p:stCondLst>
                                        </p:cTn>
                                        <p:tgtEl>
                                          <p:spTgt spid="25"/>
                                        </p:tgtEl>
                                        <p:attrNameLst>
                                          <p:attrName>style.visibility</p:attrName>
                                        </p:attrNameLst>
                                      </p:cBhvr>
                                      <p:to>
                                        <p:strVal val="hidden"/>
                                      </p:to>
                                    </p:set>
                                  </p:childTnLst>
                                </p:cTn>
                              </p:par>
                            </p:childTnLst>
                          </p:cTn>
                        </p:par>
                        <p:par>
                          <p:cTn id="47" fill="hold">
                            <p:stCondLst>
                              <p:cond delay="500"/>
                            </p:stCondLst>
                            <p:childTnLst>
                              <p:par>
                                <p:cTn id="48" presetID="3" presetClass="entr" presetSubtype="10" fill="hold" grpId="1" nodeType="afterEffect">
                                  <p:stCondLst>
                                    <p:cond delay="0"/>
                                  </p:stCondLst>
                                  <p:childTnLst>
                                    <p:set>
                                      <p:cBhvr>
                                        <p:cTn id="49" dur="1" fill="hold">
                                          <p:stCondLst>
                                            <p:cond delay="0"/>
                                          </p:stCondLst>
                                        </p:cTn>
                                        <p:tgtEl>
                                          <p:spTgt spid="26"/>
                                        </p:tgtEl>
                                        <p:attrNameLst>
                                          <p:attrName>style.visibility</p:attrName>
                                        </p:attrNameLst>
                                      </p:cBhvr>
                                      <p:to>
                                        <p:strVal val="visible"/>
                                      </p:to>
                                    </p:set>
                                    <p:animEffect transition="in" filter="blinds(horizontal)">
                                      <p:cBhvr>
                                        <p:cTn id="50" dur="500"/>
                                        <p:tgtEl>
                                          <p:spTgt spid="26"/>
                                        </p:tgtEl>
                                      </p:cBhvr>
                                    </p:animEffect>
                                  </p:childTnLst>
                                </p:cTn>
                              </p:par>
                            </p:childTnLst>
                          </p:cTn>
                        </p:par>
                      </p:childTnLst>
                    </p:cTn>
                  </p:par>
                  <p:par>
                    <p:cTn id="51" fill="hold">
                      <p:stCondLst>
                        <p:cond delay="indefinite"/>
                      </p:stCondLst>
                      <p:childTnLst>
                        <p:par>
                          <p:cTn id="52" fill="hold">
                            <p:stCondLst>
                              <p:cond delay="0"/>
                            </p:stCondLst>
                            <p:childTnLst>
                              <p:par>
                                <p:cTn id="53" presetID="3" presetClass="exit" presetSubtype="10" fill="hold" nodeType="clickEffect">
                                  <p:stCondLst>
                                    <p:cond delay="0"/>
                                  </p:stCondLst>
                                  <p:childTnLst>
                                    <p:animEffect transition="out" filter="blinds(horizontal)">
                                      <p:cBhvr>
                                        <p:cTn id="54" dur="500"/>
                                        <p:tgtEl>
                                          <p:spTgt spid="35"/>
                                        </p:tgtEl>
                                      </p:cBhvr>
                                    </p:animEffect>
                                    <p:set>
                                      <p:cBhvr>
                                        <p:cTn id="55" dur="1" fill="hold">
                                          <p:stCondLst>
                                            <p:cond delay="499"/>
                                          </p:stCondLst>
                                        </p:cTn>
                                        <p:tgtEl>
                                          <p:spTgt spid="35"/>
                                        </p:tgtEl>
                                        <p:attrNameLst>
                                          <p:attrName>style.visibility</p:attrName>
                                        </p:attrNameLst>
                                      </p:cBhvr>
                                      <p:to>
                                        <p:strVal val="hidden"/>
                                      </p:to>
                                    </p:set>
                                  </p:childTnLst>
                                </p:cTn>
                              </p:par>
                              <p:par>
                                <p:cTn id="56" presetID="3" presetClass="exit" presetSubtype="10" fill="hold" grpId="0" nodeType="withEffect">
                                  <p:stCondLst>
                                    <p:cond delay="0"/>
                                  </p:stCondLst>
                                  <p:childTnLst>
                                    <p:animEffect transition="out" filter="blinds(horizontal)">
                                      <p:cBhvr>
                                        <p:cTn id="57" dur="500"/>
                                        <p:tgtEl>
                                          <p:spTgt spid="26"/>
                                        </p:tgtEl>
                                      </p:cBhvr>
                                    </p:animEffect>
                                    <p:set>
                                      <p:cBhvr>
                                        <p:cTn id="58" dur="1" fill="hold">
                                          <p:stCondLst>
                                            <p:cond delay="499"/>
                                          </p:stCondLst>
                                        </p:cTn>
                                        <p:tgtEl>
                                          <p:spTgt spid="26"/>
                                        </p:tgtEl>
                                        <p:attrNameLst>
                                          <p:attrName>style.visibility</p:attrName>
                                        </p:attrNameLst>
                                      </p:cBhvr>
                                      <p:to>
                                        <p:strVal val="hidden"/>
                                      </p:to>
                                    </p:set>
                                  </p:childTnLst>
                                </p:cTn>
                              </p:par>
                            </p:childTnLst>
                          </p:cTn>
                        </p:par>
                        <p:par>
                          <p:cTn id="59" fill="hold">
                            <p:stCondLst>
                              <p:cond delay="500"/>
                            </p:stCondLst>
                            <p:childTnLst>
                              <p:par>
                                <p:cTn id="60" presetID="3" presetClass="entr" presetSubtype="10" fill="hold" grpId="1" nodeType="after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blinds(horizontal)">
                                      <p:cBhvr>
                                        <p:cTn id="62" dur="500"/>
                                        <p:tgtEl>
                                          <p:spTgt spid="27"/>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xit" presetSubtype="10" fill="hold" nodeType="clickEffect">
                                  <p:stCondLst>
                                    <p:cond delay="0"/>
                                  </p:stCondLst>
                                  <p:childTnLst>
                                    <p:animEffect transition="out" filter="blinds(horizontal)">
                                      <p:cBhvr>
                                        <p:cTn id="66" dur="500"/>
                                        <p:tgtEl>
                                          <p:spTgt spid="34"/>
                                        </p:tgtEl>
                                      </p:cBhvr>
                                    </p:animEffect>
                                    <p:set>
                                      <p:cBhvr>
                                        <p:cTn id="67" dur="1" fill="hold">
                                          <p:stCondLst>
                                            <p:cond delay="499"/>
                                          </p:stCondLst>
                                        </p:cTn>
                                        <p:tgtEl>
                                          <p:spTgt spid="34"/>
                                        </p:tgtEl>
                                        <p:attrNameLst>
                                          <p:attrName>style.visibility</p:attrName>
                                        </p:attrNameLst>
                                      </p:cBhvr>
                                      <p:to>
                                        <p:strVal val="hidden"/>
                                      </p:to>
                                    </p:set>
                                  </p:childTnLst>
                                </p:cTn>
                              </p:par>
                              <p:par>
                                <p:cTn id="68" presetID="3" presetClass="exit" presetSubtype="10" fill="hold" grpId="0" nodeType="withEffect">
                                  <p:stCondLst>
                                    <p:cond delay="0"/>
                                  </p:stCondLst>
                                  <p:childTnLst>
                                    <p:animEffect transition="out" filter="blinds(horizontal)">
                                      <p:cBhvr>
                                        <p:cTn id="69" dur="500"/>
                                        <p:tgtEl>
                                          <p:spTgt spid="27"/>
                                        </p:tgtEl>
                                      </p:cBhvr>
                                    </p:animEffect>
                                    <p:set>
                                      <p:cBhvr>
                                        <p:cTn id="70" dur="1" fill="hold">
                                          <p:stCondLst>
                                            <p:cond delay="499"/>
                                          </p:stCondLst>
                                        </p:cTn>
                                        <p:tgtEl>
                                          <p:spTgt spid="27"/>
                                        </p:tgtEl>
                                        <p:attrNameLst>
                                          <p:attrName>style.visibility</p:attrName>
                                        </p:attrNameLst>
                                      </p:cBhvr>
                                      <p:to>
                                        <p:strVal val="hidden"/>
                                      </p:to>
                                    </p:set>
                                  </p:childTnLst>
                                </p:cTn>
                              </p:par>
                            </p:childTnLst>
                          </p:cTn>
                        </p:par>
                        <p:par>
                          <p:cTn id="71" fill="hold">
                            <p:stCondLst>
                              <p:cond delay="500"/>
                            </p:stCondLst>
                            <p:childTnLst>
                              <p:par>
                                <p:cTn id="72" presetID="3" presetClass="entr" presetSubtype="10" fill="hold" grpId="1" nodeType="afterEffect">
                                  <p:stCondLst>
                                    <p:cond delay="0"/>
                                  </p:stCondLst>
                                  <p:childTnLst>
                                    <p:set>
                                      <p:cBhvr>
                                        <p:cTn id="73" dur="1" fill="hold">
                                          <p:stCondLst>
                                            <p:cond delay="0"/>
                                          </p:stCondLst>
                                        </p:cTn>
                                        <p:tgtEl>
                                          <p:spTgt spid="28"/>
                                        </p:tgtEl>
                                        <p:attrNameLst>
                                          <p:attrName>style.visibility</p:attrName>
                                        </p:attrNameLst>
                                      </p:cBhvr>
                                      <p:to>
                                        <p:strVal val="visible"/>
                                      </p:to>
                                    </p:set>
                                    <p:animEffect transition="in" filter="blinds(horizontal)">
                                      <p:cBhvr>
                                        <p:cTn id="74" dur="500"/>
                                        <p:tgtEl>
                                          <p:spTgt spid="28"/>
                                        </p:tgtEl>
                                      </p:cBhvr>
                                    </p:animEffect>
                                  </p:childTnLst>
                                </p:cTn>
                              </p:par>
                            </p:childTnLst>
                          </p:cTn>
                        </p:par>
                      </p:childTnLst>
                    </p:cTn>
                  </p:par>
                  <p:par>
                    <p:cTn id="75" fill="hold">
                      <p:stCondLst>
                        <p:cond delay="indefinite"/>
                      </p:stCondLst>
                      <p:childTnLst>
                        <p:par>
                          <p:cTn id="76" fill="hold">
                            <p:stCondLst>
                              <p:cond delay="0"/>
                            </p:stCondLst>
                            <p:childTnLst>
                              <p:par>
                                <p:cTn id="77" presetID="3" presetClass="exit" presetSubtype="10" fill="hold" nodeType="clickEffect">
                                  <p:stCondLst>
                                    <p:cond delay="0"/>
                                  </p:stCondLst>
                                  <p:childTnLst>
                                    <p:animEffect transition="out" filter="blinds(horizontal)">
                                      <p:cBhvr>
                                        <p:cTn id="78" dur="500"/>
                                        <p:tgtEl>
                                          <p:spTgt spid="33"/>
                                        </p:tgtEl>
                                      </p:cBhvr>
                                    </p:animEffect>
                                    <p:set>
                                      <p:cBhvr>
                                        <p:cTn id="79" dur="1" fill="hold">
                                          <p:stCondLst>
                                            <p:cond delay="499"/>
                                          </p:stCondLst>
                                        </p:cTn>
                                        <p:tgtEl>
                                          <p:spTgt spid="33"/>
                                        </p:tgtEl>
                                        <p:attrNameLst>
                                          <p:attrName>style.visibility</p:attrName>
                                        </p:attrNameLst>
                                      </p:cBhvr>
                                      <p:to>
                                        <p:strVal val="hidden"/>
                                      </p:to>
                                    </p:set>
                                  </p:childTnLst>
                                </p:cTn>
                              </p:par>
                              <p:par>
                                <p:cTn id="80" presetID="3" presetClass="exit" presetSubtype="10" fill="hold" grpId="0" nodeType="withEffect">
                                  <p:stCondLst>
                                    <p:cond delay="0"/>
                                  </p:stCondLst>
                                  <p:childTnLst>
                                    <p:animEffect transition="out" filter="blinds(horizontal)">
                                      <p:cBhvr>
                                        <p:cTn id="81" dur="500"/>
                                        <p:tgtEl>
                                          <p:spTgt spid="28"/>
                                        </p:tgtEl>
                                      </p:cBhvr>
                                    </p:animEffect>
                                    <p:set>
                                      <p:cBhvr>
                                        <p:cTn id="82" dur="1" fill="hold">
                                          <p:stCondLst>
                                            <p:cond delay="499"/>
                                          </p:stCondLst>
                                        </p:cTn>
                                        <p:tgtEl>
                                          <p:spTgt spid="28"/>
                                        </p:tgtEl>
                                        <p:attrNameLst>
                                          <p:attrName>style.visibility</p:attrName>
                                        </p:attrNameLst>
                                      </p:cBhvr>
                                      <p:to>
                                        <p:strVal val="hidden"/>
                                      </p:to>
                                    </p:set>
                                  </p:childTnLst>
                                </p:cTn>
                              </p:par>
                            </p:childTnLst>
                          </p:cTn>
                        </p:par>
                        <p:par>
                          <p:cTn id="83" fill="hold">
                            <p:stCondLst>
                              <p:cond delay="500"/>
                            </p:stCondLst>
                            <p:childTnLst>
                              <p:par>
                                <p:cTn id="84" presetID="3" presetClass="entr" presetSubtype="10" fill="hold" grpId="1" nodeType="afterEffect">
                                  <p:stCondLst>
                                    <p:cond delay="0"/>
                                  </p:stCondLst>
                                  <p:childTnLst>
                                    <p:set>
                                      <p:cBhvr>
                                        <p:cTn id="85" dur="1" fill="hold">
                                          <p:stCondLst>
                                            <p:cond delay="0"/>
                                          </p:stCondLst>
                                        </p:cTn>
                                        <p:tgtEl>
                                          <p:spTgt spid="29"/>
                                        </p:tgtEl>
                                        <p:attrNameLst>
                                          <p:attrName>style.visibility</p:attrName>
                                        </p:attrNameLst>
                                      </p:cBhvr>
                                      <p:to>
                                        <p:strVal val="visible"/>
                                      </p:to>
                                    </p:set>
                                    <p:animEffect transition="in" filter="blinds(horizontal)">
                                      <p:cBhvr>
                                        <p:cTn id="86" dur="500"/>
                                        <p:tgtEl>
                                          <p:spTgt spid="29"/>
                                        </p:tgtEl>
                                      </p:cBhvr>
                                    </p:animEffect>
                                  </p:childTnLst>
                                </p:cTn>
                              </p:par>
                            </p:childTnLst>
                          </p:cTn>
                        </p:par>
                      </p:childTnLst>
                    </p:cTn>
                  </p:par>
                  <p:par>
                    <p:cTn id="87" fill="hold">
                      <p:stCondLst>
                        <p:cond delay="indefinite"/>
                      </p:stCondLst>
                      <p:childTnLst>
                        <p:par>
                          <p:cTn id="88" fill="hold">
                            <p:stCondLst>
                              <p:cond delay="0"/>
                            </p:stCondLst>
                            <p:childTnLst>
                              <p:par>
                                <p:cTn id="89" presetID="3" presetClass="exit" presetSubtype="10" fill="hold" nodeType="clickEffect">
                                  <p:stCondLst>
                                    <p:cond delay="0"/>
                                  </p:stCondLst>
                                  <p:childTnLst>
                                    <p:animEffect transition="out" filter="blinds(horizontal)">
                                      <p:cBhvr>
                                        <p:cTn id="90" dur="500"/>
                                        <p:tgtEl>
                                          <p:spTgt spid="32"/>
                                        </p:tgtEl>
                                      </p:cBhvr>
                                    </p:animEffect>
                                    <p:set>
                                      <p:cBhvr>
                                        <p:cTn id="91" dur="1" fill="hold">
                                          <p:stCondLst>
                                            <p:cond delay="499"/>
                                          </p:stCondLst>
                                        </p:cTn>
                                        <p:tgtEl>
                                          <p:spTgt spid="32"/>
                                        </p:tgtEl>
                                        <p:attrNameLst>
                                          <p:attrName>style.visibility</p:attrName>
                                        </p:attrNameLst>
                                      </p:cBhvr>
                                      <p:to>
                                        <p:strVal val="hidden"/>
                                      </p:to>
                                    </p:set>
                                  </p:childTnLst>
                                </p:cTn>
                              </p:par>
                              <p:par>
                                <p:cTn id="92" presetID="3" presetClass="exit" presetSubtype="10" fill="hold" grpId="0" nodeType="withEffect">
                                  <p:stCondLst>
                                    <p:cond delay="0"/>
                                  </p:stCondLst>
                                  <p:childTnLst>
                                    <p:animEffect transition="out" filter="blinds(horizontal)">
                                      <p:cBhvr>
                                        <p:cTn id="93" dur="500"/>
                                        <p:tgtEl>
                                          <p:spTgt spid="29"/>
                                        </p:tgtEl>
                                      </p:cBhvr>
                                    </p:animEffect>
                                    <p:set>
                                      <p:cBhvr>
                                        <p:cTn id="94" dur="1" fill="hold">
                                          <p:stCondLst>
                                            <p:cond delay="499"/>
                                          </p:stCondLst>
                                        </p:cTn>
                                        <p:tgtEl>
                                          <p:spTgt spid="29"/>
                                        </p:tgtEl>
                                        <p:attrNameLst>
                                          <p:attrName>style.visibility</p:attrName>
                                        </p:attrNameLst>
                                      </p:cBhvr>
                                      <p:to>
                                        <p:strVal val="hidden"/>
                                      </p:to>
                                    </p:set>
                                  </p:childTnLst>
                                </p:cTn>
                              </p:par>
                            </p:childTnLst>
                          </p:cTn>
                        </p:par>
                        <p:par>
                          <p:cTn id="95" fill="hold">
                            <p:stCondLst>
                              <p:cond delay="500"/>
                            </p:stCondLst>
                            <p:childTnLst>
                              <p:par>
                                <p:cTn id="96" presetID="3" presetClass="entr" presetSubtype="10" fill="hold" grpId="0" nodeType="afterEffect">
                                  <p:stCondLst>
                                    <p:cond delay="0"/>
                                  </p:stCondLst>
                                  <p:childTnLst>
                                    <p:set>
                                      <p:cBhvr>
                                        <p:cTn id="97" dur="1" fill="hold">
                                          <p:stCondLst>
                                            <p:cond delay="0"/>
                                          </p:stCondLst>
                                        </p:cTn>
                                        <p:tgtEl>
                                          <p:spTgt spid="30"/>
                                        </p:tgtEl>
                                        <p:attrNameLst>
                                          <p:attrName>style.visibility</p:attrName>
                                        </p:attrNameLst>
                                      </p:cBhvr>
                                      <p:to>
                                        <p:strVal val="visible"/>
                                      </p:to>
                                    </p:set>
                                    <p:animEffect transition="in" filter="blinds(horizontal)">
                                      <p:cBhvr>
                                        <p:cTn id="98" dur="500"/>
                                        <p:tgtEl>
                                          <p:spTgt spid="30"/>
                                        </p:tgtEl>
                                      </p:cBhvr>
                                    </p:animEffect>
                                  </p:childTnLst>
                                </p:cTn>
                              </p:par>
                            </p:childTnLst>
                          </p:cTn>
                        </p:par>
                        <p:par>
                          <p:cTn id="99" fill="hold">
                            <p:stCondLst>
                              <p:cond delay="1000"/>
                            </p:stCondLst>
                            <p:childTnLst>
                              <p:par>
                                <p:cTn id="100" presetID="1" presetClass="entr" presetSubtype="0" fill="hold" grpId="0" nodeType="afterEffect">
                                  <p:stCondLst>
                                    <p:cond delay="0"/>
                                  </p:stCondLst>
                                  <p:childTnLst>
                                    <p:set>
                                      <p:cBhvr>
                                        <p:cTn id="101"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3" grpId="1"/>
      <p:bldP spid="24" grpId="0"/>
      <p:bldP spid="24" grpId="1"/>
      <p:bldP spid="25" grpId="0"/>
      <p:bldP spid="25" grpId="1"/>
      <p:bldP spid="26" grpId="0"/>
      <p:bldP spid="26" grpId="1"/>
      <p:bldP spid="27" grpId="0"/>
      <p:bldP spid="27" grpId="1"/>
      <p:bldP spid="28" grpId="0"/>
      <p:bldP spid="28" grpId="1"/>
      <p:bldP spid="29" grpId="0"/>
      <p:bldP spid="29" grpId="1"/>
      <p:bldP spid="30" grpId="0"/>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38400" y="228600"/>
            <a:ext cx="3969741" cy="584775"/>
          </a:xfrm>
          <a:prstGeom prst="rect">
            <a:avLst/>
          </a:prstGeom>
          <a:noFill/>
        </p:spPr>
        <p:txBody>
          <a:bodyPr wrap="none" rtlCol="0">
            <a:spAutoFit/>
          </a:bodyPr>
          <a:lstStyle/>
          <a:p>
            <a:r>
              <a:rPr lang="en-US" sz="3200" dirty="0" smtClean="0">
                <a:hlinkClick r:id="rId4" action="ppaction://program"/>
              </a:rPr>
              <a:t>Global Sea Level Rising</a:t>
            </a:r>
            <a:endParaRPr lang="en-US" sz="3200" dirty="0"/>
          </a:p>
        </p:txBody>
      </p:sp>
      <p:pic>
        <p:nvPicPr>
          <p:cNvPr id="3" name="sealevel_sph_3.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133600" y="990600"/>
            <a:ext cx="4876800" cy="4876800"/>
          </a:xfrm>
          <a:prstGeom prst="rect">
            <a:avLst/>
          </a:prstGeom>
        </p:spPr>
      </p:pic>
    </p:spTree>
    <p:extLst>
      <p:ext uri="{BB962C8B-B14F-4D97-AF65-F5344CB8AC3E}">
        <p14:creationId xmlns:p14="http://schemas.microsoft.com/office/powerpoint/2010/main" val="266326313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529138" y="1784684"/>
            <a:ext cx="3657600" cy="769441"/>
          </a:xfrm>
          <a:prstGeom prst="rect">
            <a:avLst/>
          </a:prstGeom>
          <a:noFill/>
        </p:spPr>
        <p:txBody>
          <a:bodyPr wrap="square" rtlCol="0">
            <a:spAutoFit/>
          </a:bodyPr>
          <a:lstStyle/>
          <a:p>
            <a:r>
              <a:rPr lang="en-US" sz="4400" b="1" dirty="0" smtClean="0">
                <a:hlinkClick r:id="rId3"/>
              </a:rPr>
              <a:t>Arctic-roos.org</a:t>
            </a:r>
            <a:endParaRPr lang="en-US" sz="4400" b="1" dirty="0"/>
          </a:p>
        </p:txBody>
      </p:sp>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48263" y="2695074"/>
            <a:ext cx="2419350" cy="2381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0"/>
            <a:ext cx="8229600" cy="1143000"/>
          </a:xfrm>
        </p:spPr>
        <p:txBody>
          <a:bodyPr/>
          <a:lstStyle/>
          <a:p>
            <a:r>
              <a:rPr lang="en-US" dirty="0" smtClean="0"/>
              <a:t>Thank you!</a:t>
            </a:r>
            <a:endParaRPr lang="en-US" dirty="0"/>
          </a:p>
        </p:txBody>
      </p:sp>
    </p:spTree>
    <p:extLst>
      <p:ext uri="{BB962C8B-B14F-4D97-AF65-F5344CB8AC3E}">
        <p14:creationId xmlns:p14="http://schemas.microsoft.com/office/powerpoint/2010/main" val="289309066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9144000" cy="6858000"/>
          </a:xfrm>
          <a:prstGeom prst="rect">
            <a:avLst/>
          </a:prstGeom>
        </p:spPr>
      </p:pic>
      <p:sp>
        <p:nvSpPr>
          <p:cNvPr id="5" name="Rectangle 4"/>
          <p:cNvSpPr/>
          <p:nvPr/>
        </p:nvSpPr>
        <p:spPr>
          <a:xfrm>
            <a:off x="2057400" y="838200"/>
            <a:ext cx="4724400" cy="369332"/>
          </a:xfrm>
          <a:prstGeom prst="rect">
            <a:avLst/>
          </a:prstGeom>
        </p:spPr>
        <p:txBody>
          <a:bodyPr wrap="square">
            <a:spAutoFit/>
          </a:bodyPr>
          <a:lstStyle/>
          <a:p>
            <a:r>
              <a:rPr lang="en-US" dirty="0" smtClean="0"/>
              <a:t>Variability of monthly </a:t>
            </a:r>
            <a:r>
              <a:rPr lang="en-US" dirty="0"/>
              <a:t>Sea Ice Area in the Arctic</a:t>
            </a:r>
          </a:p>
        </p:txBody>
      </p:sp>
    </p:spTree>
    <p:extLst>
      <p:ext uri="{BB962C8B-B14F-4D97-AF65-F5344CB8AC3E}">
        <p14:creationId xmlns:p14="http://schemas.microsoft.com/office/powerpoint/2010/main" val="230931508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outs:outSpaceData xmlns:outs="http://schemas.microsoft.com/office/2009/outspace/metadata">
  <outs:relatedDates>
    <outs:relatedDate>
      <outs:type>3</outs:type>
      <outs:displayName>Last Modified</outs:displayName>
      <outs:dateTime>2009-10-16T05:15:07Z</outs:dateTime>
      <outs:isPinned>true</outs:isPinned>
    </outs:relatedDate>
    <outs:relatedDate>
      <outs:type>2</outs:type>
      <outs:displayName>Created</outs:displayName>
      <outs:dateTime>2009-10-15T20:06:35Z</outs:dateTime>
      <outs:isPinned>true</outs:isPinned>
    </outs:relatedDate>
    <outs:relatedDate>
      <outs:type>4</outs:type>
      <outs:displayName>Last Printed</outs:displayName>
      <outs:dateTime/>
      <outs:isPinned>true</outs:isPinned>
    </outs:relatedDate>
  </outs:relatedDates>
  <outs:relatedDocuments>
    <outs:relatedDocument>
      <outs:type>2</outs:type>
      <outs:displayName>Other documents in current folder</outs:displayName>
      <outs:uri/>
      <outs:isPinned>true</outs:isPinned>
    </outs:relatedDocument>
  </outs:relatedDocuments>
  <outs:relatedPeople>
    <outs:relatedPeopleItem>
      <outs:category>Author</outs:category>
      <outs:people>
        <outs:relatedPerson>
          <outs:displayName>Windows User</outs:displayName>
          <outs:accountName/>
        </outs:relatedPerson>
      </outs:people>
      <outs:source>0</outs:source>
      <outs:isPinned>true</outs:isPinned>
    </outs:relatedPeopleItem>
    <outs:relatedPeopleItem>
      <outs:category>Last modified by</outs:category>
      <outs:people>
        <outs:relatedPerson>
          <outs:displayName>Windows User</outs:displayName>
          <outs:accountName/>
        </outs:relatedPerson>
      </outs:people>
      <outs:source>0</outs:source>
      <outs:isPinned>true</outs:isPinned>
    </outs:relatedPeopleItem>
    <outs:relatedPeopleItem>
      <outs:category>Manager</outs:category>
      <outs:people/>
      <outs:source>0</outs:source>
      <outs:isPinned>false</outs:isPinned>
    </outs:relatedPeopleItem>
  </outs:relatedPeople>
  <propertyMetadataList xmlns="http://schemas.microsoft.com/office/2009/outspace/metadata">
    <propertyMetadata>
      <type>0</type>
      <propertyId>2228224</propertyId>
      <propertyName/>
      <isPinned>true</isPinned>
    </propertyMetadata>
    <propertyMetadata>
      <type>0</type>
      <propertyId>1114115</propertyId>
      <propertyName/>
      <isPinned>true</isPinned>
    </propertyMetadata>
    <propertyMetadata>
      <type>0</type>
      <propertyId>1114117</propertyId>
      <propertyName/>
      <isPinned>true</isPinned>
    </propertyMetadata>
    <propertyMetadata>
      <type>0</type>
      <propertyId>589825</propertyId>
      <propertyName/>
      <isPinned>false</isPinned>
    </propertyMetadata>
    <propertyMetadata>
      <type>0</type>
      <propertyId>1114116</propertyId>
      <propertyName/>
      <isPinned>false</isPinned>
    </propertyMetadata>
    <propertyMetadata>
      <type>0</type>
      <propertyId>14</propertyId>
      <propertyName/>
      <isPinned>true</isPinned>
    </propertyMetadata>
    <propertyMetadata>
      <type>0</type>
      <propertyId>8</propertyId>
      <propertyName/>
      <isPinned>true</isPinned>
    </propertyMetadata>
    <propertyMetadata>
      <type>0</type>
      <propertyId>6</propertyId>
      <propertyName/>
      <isPinned>false</isPinned>
    </propertyMetadata>
    <propertyMetadata>
      <type>0</type>
      <propertyId>1114118</propertyId>
      <propertyName/>
      <isPinned>false</isPinned>
    </propertyMetadata>
    <propertyMetadata>
      <type>0</type>
      <propertyId>1179649</propertyId>
      <propertyName/>
      <isPinned>false</isPinned>
    </propertyMetadata>
    <propertyMetadata>
      <type>0</type>
      <propertyId>655365</propertyId>
      <propertyName/>
      <isPinned>false</isPinned>
    </propertyMetadata>
    <propertyMetadata>
      <type>0</type>
      <propertyId>1</propertyId>
      <propertyName/>
      <isPinned>false</isPinned>
    </propertyMetadata>
    <propertyMetadata>
      <type>0</type>
      <propertyId>0</propertyId>
      <propertyName/>
      <isPinned>true</isPinned>
    </propertyMetadata>
    <propertyMetadata>
      <type>0</type>
      <propertyId>13</propertyId>
      <propertyName/>
      <isPinned>false</isPinned>
    </propertyMetadata>
    <propertyMetadata>
      <type>0</type>
      <propertyId>1179653</propertyId>
      <propertyName/>
      <isPinned>false</isPinned>
    </propertyMetadata>
    <propertyMetadata>
      <type>0</type>
      <propertyId>22</propertyId>
      <propertyName/>
      <isPinned>false</isPinned>
    </propertyMetadata>
  </propertyMetadataList>
  <outs:corruptMetadataWasLost/>
</outs:outSpaceData>
</file>

<file path=customXml/itemProps1.xml><?xml version="1.0" encoding="utf-8"?>
<ds:datastoreItem xmlns:ds="http://schemas.openxmlformats.org/officeDocument/2006/customXml" ds:itemID="{79B1FDA8-3F20-435C-ADDB-54C5B09F96F4}">
  <ds:schemaRefs>
    <ds:schemaRef ds:uri="http://schemas.microsoft.com/office/2009/outspace/metadata"/>
  </ds:schemaRefs>
</ds:datastoreItem>
</file>

<file path=docProps/app.xml><?xml version="1.0" encoding="utf-8"?>
<Properties xmlns="http://schemas.openxmlformats.org/officeDocument/2006/extended-properties" xmlns:vt="http://schemas.openxmlformats.org/officeDocument/2006/docPropsVTypes">
  <TotalTime>1085</TotalTime>
  <Words>538</Words>
  <Application>Microsoft Office PowerPoint</Application>
  <PresentationFormat>On-screen Show (4:3)</PresentationFormat>
  <Paragraphs>50</Paragraphs>
  <Slides>16</Slides>
  <Notes>7</Notes>
  <HiddenSlides>0</HiddenSlides>
  <MMClips>2</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Sea Ice Melting in ARCTIC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Reason?</vt:lpstr>
      <vt:lpstr>PowerPoint Presentation</vt:lpstr>
      <vt:lpstr>PowerPoint Presentation</vt:lpstr>
      <vt:lpstr>Sea level rising on China</vt:lpstr>
      <vt:lpstr>PowerPoint Presentation</vt:lpstr>
      <vt:lpstr>PowerPoint Presentation</vt:lpstr>
      <vt:lpstr>Thank you!</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yongjia</cp:lastModifiedBy>
  <cp:revision>89</cp:revision>
  <dcterms:created xsi:type="dcterms:W3CDTF">2009-10-15T20:06:35Z</dcterms:created>
  <dcterms:modified xsi:type="dcterms:W3CDTF">2011-09-04T13:09:36Z</dcterms:modified>
</cp:coreProperties>
</file>