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57" r:id="rId2"/>
    <p:sldId id="258" r:id="rId3"/>
    <p:sldId id="259" r:id="rId4"/>
    <p:sldId id="260" r:id="rId5"/>
    <p:sldId id="264" r:id="rId6"/>
    <p:sldId id="261" r:id="rId7"/>
    <p:sldId id="265" r:id="rId8"/>
    <p:sldId id="262" r:id="rId9"/>
    <p:sldId id="263" r:id="rId10"/>
  </p:sldIdLst>
  <p:sldSz cx="9144000" cy="6858000" type="screen4x3"/>
  <p:notesSz cx="6884988" cy="10090150"/>
  <p:defaultText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000" autoAdjust="0"/>
  </p:normalViewPr>
  <p:slideViewPr>
    <p:cSldViewPr>
      <p:cViewPr varScale="1">
        <p:scale>
          <a:sx n="63" d="100"/>
          <a:sy n="63" d="100"/>
        </p:scale>
        <p:origin x="-1368"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3495" cy="504508"/>
          </a:xfrm>
          <a:prstGeom prst="rect">
            <a:avLst/>
          </a:prstGeom>
        </p:spPr>
        <p:txBody>
          <a:bodyPr vert="horz" lIns="97000" tIns="48500" rIns="97000" bIns="48500" rtlCol="0"/>
          <a:lstStyle>
            <a:lvl1pPr algn="l">
              <a:defRPr sz="1300"/>
            </a:lvl1pPr>
          </a:lstStyle>
          <a:p>
            <a:endParaRPr lang="is-IS"/>
          </a:p>
        </p:txBody>
      </p:sp>
      <p:sp>
        <p:nvSpPr>
          <p:cNvPr id="3" name="Date Placeholder 2"/>
          <p:cNvSpPr>
            <a:spLocks noGrp="1"/>
          </p:cNvSpPr>
          <p:nvPr>
            <p:ph type="dt" sz="quarter" idx="1"/>
          </p:nvPr>
        </p:nvSpPr>
        <p:spPr>
          <a:xfrm>
            <a:off x="3899900" y="0"/>
            <a:ext cx="2983495" cy="504508"/>
          </a:xfrm>
          <a:prstGeom prst="rect">
            <a:avLst/>
          </a:prstGeom>
        </p:spPr>
        <p:txBody>
          <a:bodyPr vert="horz" lIns="97000" tIns="48500" rIns="97000" bIns="48500" rtlCol="0"/>
          <a:lstStyle>
            <a:lvl1pPr algn="r">
              <a:defRPr sz="1300"/>
            </a:lvl1pPr>
          </a:lstStyle>
          <a:p>
            <a:fld id="{09B168B2-D66A-444B-9EDB-DF6566D5087D}" type="datetimeFigureOut">
              <a:rPr lang="is-IS" smtClean="0"/>
              <a:pPr/>
              <a:t>1.9.2011</a:t>
            </a:fld>
            <a:endParaRPr lang="is-IS"/>
          </a:p>
        </p:txBody>
      </p:sp>
      <p:sp>
        <p:nvSpPr>
          <p:cNvPr id="4" name="Footer Placeholder 3"/>
          <p:cNvSpPr>
            <a:spLocks noGrp="1"/>
          </p:cNvSpPr>
          <p:nvPr>
            <p:ph type="ftr" sz="quarter" idx="2"/>
          </p:nvPr>
        </p:nvSpPr>
        <p:spPr>
          <a:xfrm>
            <a:off x="0" y="9583891"/>
            <a:ext cx="2983495" cy="504508"/>
          </a:xfrm>
          <a:prstGeom prst="rect">
            <a:avLst/>
          </a:prstGeom>
        </p:spPr>
        <p:txBody>
          <a:bodyPr vert="horz" lIns="97000" tIns="48500" rIns="97000" bIns="48500" rtlCol="0" anchor="b"/>
          <a:lstStyle>
            <a:lvl1pPr algn="l">
              <a:defRPr sz="1300"/>
            </a:lvl1pPr>
          </a:lstStyle>
          <a:p>
            <a:endParaRPr lang="is-IS"/>
          </a:p>
        </p:txBody>
      </p:sp>
      <p:sp>
        <p:nvSpPr>
          <p:cNvPr id="5" name="Slide Number Placeholder 4"/>
          <p:cNvSpPr>
            <a:spLocks noGrp="1"/>
          </p:cNvSpPr>
          <p:nvPr>
            <p:ph type="sldNum" sz="quarter" idx="3"/>
          </p:nvPr>
        </p:nvSpPr>
        <p:spPr>
          <a:xfrm>
            <a:off x="3899900" y="9583891"/>
            <a:ext cx="2983495" cy="504508"/>
          </a:xfrm>
          <a:prstGeom prst="rect">
            <a:avLst/>
          </a:prstGeom>
        </p:spPr>
        <p:txBody>
          <a:bodyPr vert="horz" lIns="97000" tIns="48500" rIns="97000" bIns="48500" rtlCol="0" anchor="b"/>
          <a:lstStyle>
            <a:lvl1pPr algn="r">
              <a:defRPr sz="1300"/>
            </a:lvl1pPr>
          </a:lstStyle>
          <a:p>
            <a:fld id="{F5D015E7-B6F3-4182-8324-0F6698FE34F0}" type="slidenum">
              <a:rPr lang="is-IS" smtClean="0"/>
              <a:pPr/>
              <a:t>‹#›</a:t>
            </a:fld>
            <a:endParaRPr lang="is-I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3495" cy="504508"/>
          </a:xfrm>
          <a:prstGeom prst="rect">
            <a:avLst/>
          </a:prstGeom>
        </p:spPr>
        <p:txBody>
          <a:bodyPr vert="horz" lIns="97000" tIns="48500" rIns="97000" bIns="48500" rtlCol="0"/>
          <a:lstStyle>
            <a:lvl1pPr algn="l">
              <a:defRPr sz="1300"/>
            </a:lvl1pPr>
          </a:lstStyle>
          <a:p>
            <a:endParaRPr lang="is-IS"/>
          </a:p>
        </p:txBody>
      </p:sp>
      <p:sp>
        <p:nvSpPr>
          <p:cNvPr id="3" name="Date Placeholder 2"/>
          <p:cNvSpPr>
            <a:spLocks noGrp="1"/>
          </p:cNvSpPr>
          <p:nvPr>
            <p:ph type="dt" idx="1"/>
          </p:nvPr>
        </p:nvSpPr>
        <p:spPr>
          <a:xfrm>
            <a:off x="3899900" y="0"/>
            <a:ext cx="2983495" cy="504508"/>
          </a:xfrm>
          <a:prstGeom prst="rect">
            <a:avLst/>
          </a:prstGeom>
        </p:spPr>
        <p:txBody>
          <a:bodyPr vert="horz" lIns="97000" tIns="48500" rIns="97000" bIns="48500" rtlCol="0"/>
          <a:lstStyle>
            <a:lvl1pPr algn="r">
              <a:defRPr sz="1300"/>
            </a:lvl1pPr>
          </a:lstStyle>
          <a:p>
            <a:fld id="{D14F06ED-362C-43AB-97B3-E6359F56880E}" type="datetimeFigureOut">
              <a:rPr lang="is-IS" smtClean="0"/>
              <a:pPr/>
              <a:t>1.9.2011</a:t>
            </a:fld>
            <a:endParaRPr lang="is-IS"/>
          </a:p>
        </p:txBody>
      </p:sp>
      <p:sp>
        <p:nvSpPr>
          <p:cNvPr id="4" name="Slide Image Placeholder 3"/>
          <p:cNvSpPr>
            <a:spLocks noGrp="1" noRot="1" noChangeAspect="1"/>
          </p:cNvSpPr>
          <p:nvPr>
            <p:ph type="sldImg" idx="2"/>
          </p:nvPr>
        </p:nvSpPr>
        <p:spPr>
          <a:xfrm>
            <a:off x="920750" y="757238"/>
            <a:ext cx="5043488" cy="3783012"/>
          </a:xfrm>
          <a:prstGeom prst="rect">
            <a:avLst/>
          </a:prstGeom>
          <a:noFill/>
          <a:ln w="12700">
            <a:solidFill>
              <a:prstClr val="black"/>
            </a:solidFill>
          </a:ln>
        </p:spPr>
        <p:txBody>
          <a:bodyPr vert="horz" lIns="97000" tIns="48500" rIns="97000" bIns="48500" rtlCol="0" anchor="ctr"/>
          <a:lstStyle/>
          <a:p>
            <a:endParaRPr lang="is-IS"/>
          </a:p>
        </p:txBody>
      </p:sp>
      <p:sp>
        <p:nvSpPr>
          <p:cNvPr id="5" name="Notes Placeholder 4"/>
          <p:cNvSpPr>
            <a:spLocks noGrp="1"/>
          </p:cNvSpPr>
          <p:nvPr>
            <p:ph type="body" sz="quarter" idx="3"/>
          </p:nvPr>
        </p:nvSpPr>
        <p:spPr>
          <a:xfrm>
            <a:off x="688499" y="4792821"/>
            <a:ext cx="5507990" cy="4540568"/>
          </a:xfrm>
          <a:prstGeom prst="rect">
            <a:avLst/>
          </a:prstGeom>
        </p:spPr>
        <p:txBody>
          <a:bodyPr vert="horz" lIns="97000" tIns="48500" rIns="97000" bIns="4850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s-IS"/>
          </a:p>
        </p:txBody>
      </p:sp>
      <p:sp>
        <p:nvSpPr>
          <p:cNvPr id="6" name="Footer Placeholder 5"/>
          <p:cNvSpPr>
            <a:spLocks noGrp="1"/>
          </p:cNvSpPr>
          <p:nvPr>
            <p:ph type="ftr" sz="quarter" idx="4"/>
          </p:nvPr>
        </p:nvSpPr>
        <p:spPr>
          <a:xfrm>
            <a:off x="0" y="9583891"/>
            <a:ext cx="2983495" cy="504508"/>
          </a:xfrm>
          <a:prstGeom prst="rect">
            <a:avLst/>
          </a:prstGeom>
        </p:spPr>
        <p:txBody>
          <a:bodyPr vert="horz" lIns="97000" tIns="48500" rIns="97000" bIns="48500" rtlCol="0" anchor="b"/>
          <a:lstStyle>
            <a:lvl1pPr algn="l">
              <a:defRPr sz="1300"/>
            </a:lvl1pPr>
          </a:lstStyle>
          <a:p>
            <a:endParaRPr lang="is-IS"/>
          </a:p>
        </p:txBody>
      </p:sp>
      <p:sp>
        <p:nvSpPr>
          <p:cNvPr id="7" name="Slide Number Placeholder 6"/>
          <p:cNvSpPr>
            <a:spLocks noGrp="1"/>
          </p:cNvSpPr>
          <p:nvPr>
            <p:ph type="sldNum" sz="quarter" idx="5"/>
          </p:nvPr>
        </p:nvSpPr>
        <p:spPr>
          <a:xfrm>
            <a:off x="3899900" y="9583891"/>
            <a:ext cx="2983495" cy="504508"/>
          </a:xfrm>
          <a:prstGeom prst="rect">
            <a:avLst/>
          </a:prstGeom>
        </p:spPr>
        <p:txBody>
          <a:bodyPr vert="horz" lIns="97000" tIns="48500" rIns="97000" bIns="48500" rtlCol="0" anchor="b"/>
          <a:lstStyle>
            <a:lvl1pPr algn="r">
              <a:defRPr sz="1300"/>
            </a:lvl1pPr>
          </a:lstStyle>
          <a:p>
            <a:fld id="{46C2BC91-C331-4DF7-AC91-91FE65AEA958}" type="slidenum">
              <a:rPr lang="is-IS" smtClean="0"/>
              <a:pPr/>
              <a:t>‹#›</a:t>
            </a:fld>
            <a:endParaRPr lang="is-I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is-IS" baseline="0" smtClean="0"/>
              <a:t> </a:t>
            </a:r>
            <a:endParaRPr lang="is-IS" baseline="0" smtClean="0"/>
          </a:p>
        </p:txBody>
      </p:sp>
      <p:sp>
        <p:nvSpPr>
          <p:cNvPr id="4" name="Slide Number Placeholder 3"/>
          <p:cNvSpPr>
            <a:spLocks noGrp="1"/>
          </p:cNvSpPr>
          <p:nvPr>
            <p:ph type="sldNum" sz="quarter" idx="10"/>
          </p:nvPr>
        </p:nvSpPr>
        <p:spPr/>
        <p:txBody>
          <a:bodyPr/>
          <a:lstStyle/>
          <a:p>
            <a:fld id="{4D34EC37-D50F-433F-A718-A5C785032E46}" type="slidenum">
              <a:rPr lang="is-IS" smtClean="0"/>
              <a:pPr/>
              <a:t>1</a:t>
            </a:fld>
            <a:endParaRPr lang="is-I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is-IS" smtClean="0"/>
              <a:t> </a:t>
            </a:r>
            <a:endParaRPr lang="is-IS"/>
          </a:p>
        </p:txBody>
      </p:sp>
      <p:sp>
        <p:nvSpPr>
          <p:cNvPr id="4" name="Slide Number Placeholder 3"/>
          <p:cNvSpPr>
            <a:spLocks noGrp="1"/>
          </p:cNvSpPr>
          <p:nvPr>
            <p:ph type="sldNum" sz="quarter" idx="10"/>
          </p:nvPr>
        </p:nvSpPr>
        <p:spPr/>
        <p:txBody>
          <a:bodyPr/>
          <a:lstStyle/>
          <a:p>
            <a:fld id="{46C2BC91-C331-4DF7-AC91-91FE65AEA958}" type="slidenum">
              <a:rPr lang="is-IS" smtClean="0"/>
              <a:pPr/>
              <a:t>2</a:t>
            </a:fld>
            <a:endParaRPr lang="is-I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is-IS" smtClean="0"/>
              <a:t> </a:t>
            </a:r>
            <a:endParaRPr lang="is-IS"/>
          </a:p>
        </p:txBody>
      </p:sp>
      <p:sp>
        <p:nvSpPr>
          <p:cNvPr id="4" name="Slide Number Placeholder 3"/>
          <p:cNvSpPr>
            <a:spLocks noGrp="1"/>
          </p:cNvSpPr>
          <p:nvPr>
            <p:ph type="sldNum" sz="quarter" idx="10"/>
          </p:nvPr>
        </p:nvSpPr>
        <p:spPr/>
        <p:txBody>
          <a:bodyPr/>
          <a:lstStyle/>
          <a:p>
            <a:fld id="{46C2BC91-C331-4DF7-AC91-91FE65AEA958}" type="slidenum">
              <a:rPr lang="is-IS" smtClean="0"/>
              <a:pPr/>
              <a:t>3</a:t>
            </a:fld>
            <a:endParaRPr lang="is-I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is-IS" smtClean="0"/>
              <a:t> </a:t>
            </a:r>
            <a:endParaRPr lang="is-IS"/>
          </a:p>
        </p:txBody>
      </p:sp>
      <p:sp>
        <p:nvSpPr>
          <p:cNvPr id="4" name="Slide Number Placeholder 3"/>
          <p:cNvSpPr>
            <a:spLocks noGrp="1"/>
          </p:cNvSpPr>
          <p:nvPr>
            <p:ph type="sldNum" sz="quarter" idx="10"/>
          </p:nvPr>
        </p:nvSpPr>
        <p:spPr/>
        <p:txBody>
          <a:bodyPr/>
          <a:lstStyle/>
          <a:p>
            <a:fld id="{46C2BC91-C331-4DF7-AC91-91FE65AEA958}" type="slidenum">
              <a:rPr lang="is-IS" smtClean="0"/>
              <a:pPr/>
              <a:t>4</a:t>
            </a:fld>
            <a:endParaRPr lang="is-I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is-IS" smtClean="0"/>
              <a:t> </a:t>
            </a:r>
            <a:endParaRPr lang="is-IS"/>
          </a:p>
        </p:txBody>
      </p:sp>
      <p:sp>
        <p:nvSpPr>
          <p:cNvPr id="4" name="Slide Number Placeholder 3"/>
          <p:cNvSpPr>
            <a:spLocks noGrp="1"/>
          </p:cNvSpPr>
          <p:nvPr>
            <p:ph type="sldNum" sz="quarter" idx="10"/>
          </p:nvPr>
        </p:nvSpPr>
        <p:spPr/>
        <p:txBody>
          <a:bodyPr/>
          <a:lstStyle/>
          <a:p>
            <a:fld id="{46C2BC91-C331-4DF7-AC91-91FE65AEA958}" type="slidenum">
              <a:rPr lang="is-IS" smtClean="0"/>
              <a:pPr/>
              <a:t>5</a:t>
            </a:fld>
            <a:endParaRPr lang="is-I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s-I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s-IS"/>
          </a:p>
        </p:txBody>
      </p:sp>
      <p:sp>
        <p:nvSpPr>
          <p:cNvPr id="4" name="Date Placeholder 3"/>
          <p:cNvSpPr>
            <a:spLocks noGrp="1"/>
          </p:cNvSpPr>
          <p:nvPr>
            <p:ph type="dt" sz="half" idx="10"/>
          </p:nvPr>
        </p:nvSpPr>
        <p:spPr/>
        <p:txBody>
          <a:bodyPr/>
          <a:lstStyle/>
          <a:p>
            <a:fld id="{816A69A5-7EC3-4920-8EFD-9CEA2B4D9430}" type="datetime1">
              <a:rPr lang="is-IS" smtClean="0"/>
              <a:pPr/>
              <a:t>1.9.2011</a:t>
            </a:fld>
            <a:endParaRPr lang="is-IS"/>
          </a:p>
        </p:txBody>
      </p:sp>
      <p:sp>
        <p:nvSpPr>
          <p:cNvPr id="5" name="Footer Placeholder 4"/>
          <p:cNvSpPr>
            <a:spLocks noGrp="1"/>
          </p:cNvSpPr>
          <p:nvPr>
            <p:ph type="ftr" sz="quarter" idx="11"/>
          </p:nvPr>
        </p:nvSpPr>
        <p:spPr/>
        <p:txBody>
          <a:bodyPr/>
          <a:lstStyle/>
          <a:p>
            <a:r>
              <a:rPr lang="en-US" smtClean="0"/>
              <a:t>Northern Research Forum - Hveragerði</a:t>
            </a:r>
            <a:endParaRPr lang="is-IS"/>
          </a:p>
        </p:txBody>
      </p:sp>
      <p:sp>
        <p:nvSpPr>
          <p:cNvPr id="6" name="Slide Number Placeholder 5"/>
          <p:cNvSpPr>
            <a:spLocks noGrp="1"/>
          </p:cNvSpPr>
          <p:nvPr>
            <p:ph type="sldNum" sz="quarter" idx="12"/>
          </p:nvPr>
        </p:nvSpPr>
        <p:spPr/>
        <p:txBody>
          <a:bodyPr/>
          <a:lstStyle/>
          <a:p>
            <a:fld id="{C6FBFA2E-F774-4D71-9397-C1B7E7ACA311}" type="slidenum">
              <a:rPr lang="is-IS" smtClean="0"/>
              <a:pPr/>
              <a:t>‹#›</a:t>
            </a:fld>
            <a:endParaRPr lang="is-I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s-I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s-IS"/>
          </a:p>
        </p:txBody>
      </p:sp>
      <p:sp>
        <p:nvSpPr>
          <p:cNvPr id="4" name="Date Placeholder 3"/>
          <p:cNvSpPr>
            <a:spLocks noGrp="1"/>
          </p:cNvSpPr>
          <p:nvPr>
            <p:ph type="dt" sz="half" idx="10"/>
          </p:nvPr>
        </p:nvSpPr>
        <p:spPr/>
        <p:txBody>
          <a:bodyPr/>
          <a:lstStyle/>
          <a:p>
            <a:fld id="{78B9C208-62E9-45EE-925A-A789F2A072FE}" type="datetime1">
              <a:rPr lang="is-IS" smtClean="0"/>
              <a:pPr/>
              <a:t>1.9.2011</a:t>
            </a:fld>
            <a:endParaRPr lang="is-IS"/>
          </a:p>
        </p:txBody>
      </p:sp>
      <p:sp>
        <p:nvSpPr>
          <p:cNvPr id="5" name="Footer Placeholder 4"/>
          <p:cNvSpPr>
            <a:spLocks noGrp="1"/>
          </p:cNvSpPr>
          <p:nvPr>
            <p:ph type="ftr" sz="quarter" idx="11"/>
          </p:nvPr>
        </p:nvSpPr>
        <p:spPr/>
        <p:txBody>
          <a:bodyPr/>
          <a:lstStyle/>
          <a:p>
            <a:r>
              <a:rPr lang="en-US" smtClean="0"/>
              <a:t>Northern Research Forum - Hveragerði</a:t>
            </a:r>
            <a:endParaRPr lang="is-IS"/>
          </a:p>
        </p:txBody>
      </p:sp>
      <p:sp>
        <p:nvSpPr>
          <p:cNvPr id="6" name="Slide Number Placeholder 5"/>
          <p:cNvSpPr>
            <a:spLocks noGrp="1"/>
          </p:cNvSpPr>
          <p:nvPr>
            <p:ph type="sldNum" sz="quarter" idx="12"/>
          </p:nvPr>
        </p:nvSpPr>
        <p:spPr/>
        <p:txBody>
          <a:bodyPr/>
          <a:lstStyle/>
          <a:p>
            <a:fld id="{C6FBFA2E-F774-4D71-9397-C1B7E7ACA311}" type="slidenum">
              <a:rPr lang="is-IS" smtClean="0"/>
              <a:pPr/>
              <a:t>‹#›</a:t>
            </a:fld>
            <a:endParaRPr lang="is-I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s-I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A70F81-55EB-4A9A-B51E-0B33C8BA521A}" type="datetime1">
              <a:rPr lang="is-IS" smtClean="0"/>
              <a:pPr/>
              <a:t>1.9.2011</a:t>
            </a:fld>
            <a:endParaRPr lang="is-IS"/>
          </a:p>
        </p:txBody>
      </p:sp>
      <p:sp>
        <p:nvSpPr>
          <p:cNvPr id="5" name="Footer Placeholder 4"/>
          <p:cNvSpPr>
            <a:spLocks noGrp="1"/>
          </p:cNvSpPr>
          <p:nvPr>
            <p:ph type="ftr" sz="quarter" idx="11"/>
          </p:nvPr>
        </p:nvSpPr>
        <p:spPr/>
        <p:txBody>
          <a:bodyPr/>
          <a:lstStyle/>
          <a:p>
            <a:r>
              <a:rPr lang="en-US" smtClean="0"/>
              <a:t>Northern Research Forum - Hveragerði</a:t>
            </a:r>
            <a:endParaRPr lang="is-IS"/>
          </a:p>
        </p:txBody>
      </p:sp>
      <p:sp>
        <p:nvSpPr>
          <p:cNvPr id="6" name="Slide Number Placeholder 5"/>
          <p:cNvSpPr>
            <a:spLocks noGrp="1"/>
          </p:cNvSpPr>
          <p:nvPr>
            <p:ph type="sldNum" sz="quarter" idx="12"/>
          </p:nvPr>
        </p:nvSpPr>
        <p:spPr/>
        <p:txBody>
          <a:bodyPr/>
          <a:lstStyle/>
          <a:p>
            <a:fld id="{C6FBFA2E-F774-4D71-9397-C1B7E7ACA311}" type="slidenum">
              <a:rPr lang="is-IS" smtClean="0"/>
              <a:pPr/>
              <a:t>‹#›</a:t>
            </a:fld>
            <a:endParaRPr lang="is-I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s-I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s-I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s-IS"/>
          </a:p>
        </p:txBody>
      </p:sp>
      <p:sp>
        <p:nvSpPr>
          <p:cNvPr id="5" name="Date Placeholder 4"/>
          <p:cNvSpPr>
            <a:spLocks noGrp="1"/>
          </p:cNvSpPr>
          <p:nvPr>
            <p:ph type="dt" sz="half" idx="10"/>
          </p:nvPr>
        </p:nvSpPr>
        <p:spPr/>
        <p:txBody>
          <a:bodyPr/>
          <a:lstStyle/>
          <a:p>
            <a:fld id="{A58814B4-571A-41D8-B9B9-A229253EA3DA}" type="datetime1">
              <a:rPr lang="is-IS" smtClean="0"/>
              <a:pPr/>
              <a:t>1.9.2011</a:t>
            </a:fld>
            <a:endParaRPr lang="is-IS"/>
          </a:p>
        </p:txBody>
      </p:sp>
      <p:sp>
        <p:nvSpPr>
          <p:cNvPr id="6" name="Footer Placeholder 5"/>
          <p:cNvSpPr>
            <a:spLocks noGrp="1"/>
          </p:cNvSpPr>
          <p:nvPr>
            <p:ph type="ftr" sz="quarter" idx="11"/>
          </p:nvPr>
        </p:nvSpPr>
        <p:spPr/>
        <p:txBody>
          <a:bodyPr/>
          <a:lstStyle/>
          <a:p>
            <a:r>
              <a:rPr lang="en-US" smtClean="0"/>
              <a:t>Northern Research Forum - Hveragerði</a:t>
            </a:r>
            <a:endParaRPr lang="is-IS"/>
          </a:p>
        </p:txBody>
      </p:sp>
      <p:sp>
        <p:nvSpPr>
          <p:cNvPr id="7" name="Slide Number Placeholder 6"/>
          <p:cNvSpPr>
            <a:spLocks noGrp="1"/>
          </p:cNvSpPr>
          <p:nvPr>
            <p:ph type="sldNum" sz="quarter" idx="12"/>
          </p:nvPr>
        </p:nvSpPr>
        <p:spPr/>
        <p:txBody>
          <a:bodyPr/>
          <a:lstStyle/>
          <a:p>
            <a:fld id="{C6FBFA2E-F774-4D71-9397-C1B7E7ACA311}" type="slidenum">
              <a:rPr lang="is-IS" smtClean="0"/>
              <a:pPr/>
              <a:t>‹#›</a:t>
            </a:fld>
            <a:endParaRPr lang="is-I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s-I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s-I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s-IS"/>
          </a:p>
        </p:txBody>
      </p:sp>
      <p:sp>
        <p:nvSpPr>
          <p:cNvPr id="7" name="Date Placeholder 6"/>
          <p:cNvSpPr>
            <a:spLocks noGrp="1"/>
          </p:cNvSpPr>
          <p:nvPr>
            <p:ph type="dt" sz="half" idx="10"/>
          </p:nvPr>
        </p:nvSpPr>
        <p:spPr/>
        <p:txBody>
          <a:bodyPr/>
          <a:lstStyle/>
          <a:p>
            <a:fld id="{542000B7-B1E3-49FB-B7BF-B9838589E81C}" type="datetime1">
              <a:rPr lang="is-IS" smtClean="0"/>
              <a:pPr/>
              <a:t>1.9.2011</a:t>
            </a:fld>
            <a:endParaRPr lang="is-IS"/>
          </a:p>
        </p:txBody>
      </p:sp>
      <p:sp>
        <p:nvSpPr>
          <p:cNvPr id="8" name="Footer Placeholder 7"/>
          <p:cNvSpPr>
            <a:spLocks noGrp="1"/>
          </p:cNvSpPr>
          <p:nvPr>
            <p:ph type="ftr" sz="quarter" idx="11"/>
          </p:nvPr>
        </p:nvSpPr>
        <p:spPr/>
        <p:txBody>
          <a:bodyPr/>
          <a:lstStyle/>
          <a:p>
            <a:r>
              <a:rPr lang="en-US" smtClean="0"/>
              <a:t>Northern Research Forum - Hveragerði</a:t>
            </a:r>
            <a:endParaRPr lang="is-IS"/>
          </a:p>
        </p:txBody>
      </p:sp>
      <p:sp>
        <p:nvSpPr>
          <p:cNvPr id="9" name="Slide Number Placeholder 8"/>
          <p:cNvSpPr>
            <a:spLocks noGrp="1"/>
          </p:cNvSpPr>
          <p:nvPr>
            <p:ph type="sldNum" sz="quarter" idx="12"/>
          </p:nvPr>
        </p:nvSpPr>
        <p:spPr/>
        <p:txBody>
          <a:bodyPr/>
          <a:lstStyle/>
          <a:p>
            <a:fld id="{C6FBFA2E-F774-4D71-9397-C1B7E7ACA311}" type="slidenum">
              <a:rPr lang="is-IS" smtClean="0"/>
              <a:pPr/>
              <a:t>‹#›</a:t>
            </a:fld>
            <a:endParaRPr lang="is-I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s-IS"/>
          </a:p>
        </p:txBody>
      </p:sp>
      <p:sp>
        <p:nvSpPr>
          <p:cNvPr id="3" name="Date Placeholder 2"/>
          <p:cNvSpPr>
            <a:spLocks noGrp="1"/>
          </p:cNvSpPr>
          <p:nvPr>
            <p:ph type="dt" sz="half" idx="10"/>
          </p:nvPr>
        </p:nvSpPr>
        <p:spPr/>
        <p:txBody>
          <a:bodyPr/>
          <a:lstStyle/>
          <a:p>
            <a:fld id="{7C41E83D-AF5F-4DDD-91A9-6E6BB7ADC059}" type="datetime1">
              <a:rPr lang="is-IS" smtClean="0"/>
              <a:pPr/>
              <a:t>1.9.2011</a:t>
            </a:fld>
            <a:endParaRPr lang="is-IS"/>
          </a:p>
        </p:txBody>
      </p:sp>
      <p:sp>
        <p:nvSpPr>
          <p:cNvPr id="4" name="Footer Placeholder 3"/>
          <p:cNvSpPr>
            <a:spLocks noGrp="1"/>
          </p:cNvSpPr>
          <p:nvPr>
            <p:ph type="ftr" sz="quarter" idx="11"/>
          </p:nvPr>
        </p:nvSpPr>
        <p:spPr/>
        <p:txBody>
          <a:bodyPr/>
          <a:lstStyle/>
          <a:p>
            <a:r>
              <a:rPr lang="en-US" smtClean="0"/>
              <a:t>Northern Research Forum - Hveragerði</a:t>
            </a:r>
            <a:endParaRPr lang="is-IS"/>
          </a:p>
        </p:txBody>
      </p:sp>
      <p:sp>
        <p:nvSpPr>
          <p:cNvPr id="5" name="Slide Number Placeholder 4"/>
          <p:cNvSpPr>
            <a:spLocks noGrp="1"/>
          </p:cNvSpPr>
          <p:nvPr>
            <p:ph type="sldNum" sz="quarter" idx="12"/>
          </p:nvPr>
        </p:nvSpPr>
        <p:spPr/>
        <p:txBody>
          <a:bodyPr/>
          <a:lstStyle/>
          <a:p>
            <a:fld id="{C6FBFA2E-F774-4D71-9397-C1B7E7ACA311}" type="slidenum">
              <a:rPr lang="is-IS" smtClean="0"/>
              <a:pPr/>
              <a:t>‹#›</a:t>
            </a:fld>
            <a:endParaRPr lang="is-I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F58F0-9805-4C85-9548-8BEB6CE92D29}" type="datetime1">
              <a:rPr lang="is-IS" smtClean="0"/>
              <a:pPr/>
              <a:t>1.9.2011</a:t>
            </a:fld>
            <a:endParaRPr lang="is-IS"/>
          </a:p>
        </p:txBody>
      </p:sp>
      <p:sp>
        <p:nvSpPr>
          <p:cNvPr id="3" name="Footer Placeholder 2"/>
          <p:cNvSpPr>
            <a:spLocks noGrp="1"/>
          </p:cNvSpPr>
          <p:nvPr>
            <p:ph type="ftr" sz="quarter" idx="11"/>
          </p:nvPr>
        </p:nvSpPr>
        <p:spPr/>
        <p:txBody>
          <a:bodyPr/>
          <a:lstStyle/>
          <a:p>
            <a:r>
              <a:rPr lang="en-US" smtClean="0"/>
              <a:t>Northern Research Forum - Hveragerði</a:t>
            </a:r>
            <a:endParaRPr lang="is-IS"/>
          </a:p>
        </p:txBody>
      </p:sp>
      <p:sp>
        <p:nvSpPr>
          <p:cNvPr id="4" name="Slide Number Placeholder 3"/>
          <p:cNvSpPr>
            <a:spLocks noGrp="1"/>
          </p:cNvSpPr>
          <p:nvPr>
            <p:ph type="sldNum" sz="quarter" idx="12"/>
          </p:nvPr>
        </p:nvSpPr>
        <p:spPr/>
        <p:txBody>
          <a:bodyPr/>
          <a:lstStyle/>
          <a:p>
            <a:fld id="{C6FBFA2E-F774-4D71-9397-C1B7E7ACA311}" type="slidenum">
              <a:rPr lang="is-IS" smtClean="0"/>
              <a:pPr/>
              <a:t>‹#›</a:t>
            </a:fld>
            <a:endParaRPr lang="is-I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s-I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s-I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2C765D-1797-4CE4-B808-3C1A99E3ACC8}" type="datetime1">
              <a:rPr lang="is-IS" smtClean="0"/>
              <a:pPr/>
              <a:t>1.9.2011</a:t>
            </a:fld>
            <a:endParaRPr lang="is-IS"/>
          </a:p>
        </p:txBody>
      </p:sp>
      <p:sp>
        <p:nvSpPr>
          <p:cNvPr id="6" name="Footer Placeholder 5"/>
          <p:cNvSpPr>
            <a:spLocks noGrp="1"/>
          </p:cNvSpPr>
          <p:nvPr>
            <p:ph type="ftr" sz="quarter" idx="11"/>
          </p:nvPr>
        </p:nvSpPr>
        <p:spPr/>
        <p:txBody>
          <a:bodyPr/>
          <a:lstStyle/>
          <a:p>
            <a:r>
              <a:rPr lang="en-US" smtClean="0"/>
              <a:t>Northern Research Forum - Hveragerði</a:t>
            </a:r>
            <a:endParaRPr lang="is-IS"/>
          </a:p>
        </p:txBody>
      </p:sp>
      <p:sp>
        <p:nvSpPr>
          <p:cNvPr id="7" name="Slide Number Placeholder 6"/>
          <p:cNvSpPr>
            <a:spLocks noGrp="1"/>
          </p:cNvSpPr>
          <p:nvPr>
            <p:ph type="sldNum" sz="quarter" idx="12"/>
          </p:nvPr>
        </p:nvSpPr>
        <p:spPr/>
        <p:txBody>
          <a:bodyPr/>
          <a:lstStyle/>
          <a:p>
            <a:fld id="{C6FBFA2E-F774-4D71-9397-C1B7E7ACA311}" type="slidenum">
              <a:rPr lang="is-IS" smtClean="0"/>
              <a:pPr/>
              <a:t>‹#›</a:t>
            </a:fld>
            <a:endParaRPr lang="is-I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s-I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s-I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6EEEA9-6763-4182-A2F7-A9A06C223129}" type="datetime1">
              <a:rPr lang="is-IS" smtClean="0"/>
              <a:pPr/>
              <a:t>1.9.2011</a:t>
            </a:fld>
            <a:endParaRPr lang="is-IS"/>
          </a:p>
        </p:txBody>
      </p:sp>
      <p:sp>
        <p:nvSpPr>
          <p:cNvPr id="6" name="Footer Placeholder 5"/>
          <p:cNvSpPr>
            <a:spLocks noGrp="1"/>
          </p:cNvSpPr>
          <p:nvPr>
            <p:ph type="ftr" sz="quarter" idx="11"/>
          </p:nvPr>
        </p:nvSpPr>
        <p:spPr/>
        <p:txBody>
          <a:bodyPr/>
          <a:lstStyle/>
          <a:p>
            <a:r>
              <a:rPr lang="en-US" smtClean="0"/>
              <a:t>Northern Research Forum - Hveragerði</a:t>
            </a:r>
            <a:endParaRPr lang="is-IS"/>
          </a:p>
        </p:txBody>
      </p:sp>
      <p:sp>
        <p:nvSpPr>
          <p:cNvPr id="7" name="Slide Number Placeholder 6"/>
          <p:cNvSpPr>
            <a:spLocks noGrp="1"/>
          </p:cNvSpPr>
          <p:nvPr>
            <p:ph type="sldNum" sz="quarter" idx="12"/>
          </p:nvPr>
        </p:nvSpPr>
        <p:spPr/>
        <p:txBody>
          <a:bodyPr/>
          <a:lstStyle/>
          <a:p>
            <a:fld id="{C6FBFA2E-F774-4D71-9397-C1B7E7ACA311}" type="slidenum">
              <a:rPr lang="is-IS" smtClean="0"/>
              <a:pPr/>
              <a:t>‹#›</a:t>
            </a:fld>
            <a:endParaRPr lang="is-I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s-I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s-IS"/>
          </a:p>
        </p:txBody>
      </p:sp>
      <p:sp>
        <p:nvSpPr>
          <p:cNvPr id="4" name="Date Placeholder 3"/>
          <p:cNvSpPr>
            <a:spLocks noGrp="1"/>
          </p:cNvSpPr>
          <p:nvPr>
            <p:ph type="dt" sz="half" idx="10"/>
          </p:nvPr>
        </p:nvSpPr>
        <p:spPr/>
        <p:txBody>
          <a:bodyPr/>
          <a:lstStyle/>
          <a:p>
            <a:fld id="{8719E91C-BE6F-44E1-8C87-A8964C7AB92E}" type="datetime1">
              <a:rPr lang="is-IS" smtClean="0"/>
              <a:pPr/>
              <a:t>1.9.2011</a:t>
            </a:fld>
            <a:endParaRPr lang="is-IS"/>
          </a:p>
        </p:txBody>
      </p:sp>
      <p:sp>
        <p:nvSpPr>
          <p:cNvPr id="5" name="Footer Placeholder 4"/>
          <p:cNvSpPr>
            <a:spLocks noGrp="1"/>
          </p:cNvSpPr>
          <p:nvPr>
            <p:ph type="ftr" sz="quarter" idx="11"/>
          </p:nvPr>
        </p:nvSpPr>
        <p:spPr/>
        <p:txBody>
          <a:bodyPr/>
          <a:lstStyle/>
          <a:p>
            <a:r>
              <a:rPr lang="en-US" smtClean="0"/>
              <a:t>Northern Research Forum - Hveragerði</a:t>
            </a:r>
            <a:endParaRPr lang="is-IS"/>
          </a:p>
        </p:txBody>
      </p:sp>
      <p:sp>
        <p:nvSpPr>
          <p:cNvPr id="6" name="Slide Number Placeholder 5"/>
          <p:cNvSpPr>
            <a:spLocks noGrp="1"/>
          </p:cNvSpPr>
          <p:nvPr>
            <p:ph type="sldNum" sz="quarter" idx="12"/>
          </p:nvPr>
        </p:nvSpPr>
        <p:spPr/>
        <p:txBody>
          <a:bodyPr/>
          <a:lstStyle/>
          <a:p>
            <a:fld id="{C6FBFA2E-F774-4D71-9397-C1B7E7ACA311}" type="slidenum">
              <a:rPr lang="is-IS" smtClean="0"/>
              <a:pPr/>
              <a:t>‹#›</a:t>
            </a:fld>
            <a:endParaRPr lang="is-I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s-I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s-IS"/>
          </a:p>
        </p:txBody>
      </p:sp>
      <p:sp>
        <p:nvSpPr>
          <p:cNvPr id="4" name="Date Placeholder 3"/>
          <p:cNvSpPr>
            <a:spLocks noGrp="1"/>
          </p:cNvSpPr>
          <p:nvPr>
            <p:ph type="dt" sz="half" idx="10"/>
          </p:nvPr>
        </p:nvSpPr>
        <p:spPr/>
        <p:txBody>
          <a:bodyPr/>
          <a:lstStyle/>
          <a:p>
            <a:fld id="{C5484DE9-0293-49B7-920D-2294821978E8}" type="datetime1">
              <a:rPr lang="is-IS" smtClean="0"/>
              <a:pPr/>
              <a:t>1.9.2011</a:t>
            </a:fld>
            <a:endParaRPr lang="is-IS"/>
          </a:p>
        </p:txBody>
      </p:sp>
      <p:sp>
        <p:nvSpPr>
          <p:cNvPr id="5" name="Footer Placeholder 4"/>
          <p:cNvSpPr>
            <a:spLocks noGrp="1"/>
          </p:cNvSpPr>
          <p:nvPr>
            <p:ph type="ftr" sz="quarter" idx="11"/>
          </p:nvPr>
        </p:nvSpPr>
        <p:spPr/>
        <p:txBody>
          <a:bodyPr/>
          <a:lstStyle/>
          <a:p>
            <a:r>
              <a:rPr lang="en-US" smtClean="0"/>
              <a:t>Northern Research Forum - Hveragerði</a:t>
            </a:r>
            <a:endParaRPr lang="is-IS"/>
          </a:p>
        </p:txBody>
      </p:sp>
      <p:sp>
        <p:nvSpPr>
          <p:cNvPr id="6" name="Slide Number Placeholder 5"/>
          <p:cNvSpPr>
            <a:spLocks noGrp="1"/>
          </p:cNvSpPr>
          <p:nvPr>
            <p:ph type="sldNum" sz="quarter" idx="12"/>
          </p:nvPr>
        </p:nvSpPr>
        <p:spPr/>
        <p:txBody>
          <a:bodyPr/>
          <a:lstStyle/>
          <a:p>
            <a:fld id="{C6FBFA2E-F774-4D71-9397-C1B7E7ACA311}" type="slidenum">
              <a:rPr lang="is-IS" smtClean="0"/>
              <a:pPr/>
              <a:t>‹#›</a:t>
            </a:fld>
            <a:endParaRPr lang="is-I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s-I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s-I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9C5326-CD98-4DBC-807B-4D44F96B4FB9}" type="datetime1">
              <a:rPr lang="is-IS" smtClean="0"/>
              <a:pPr/>
              <a:t>1.9.2011</a:t>
            </a:fld>
            <a:endParaRPr lang="is-I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Northern Research Forum - Hveragerði</a:t>
            </a:r>
            <a:endParaRPr lang="is-I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FBFA2E-F774-4D71-9397-C1B7E7ACA311}" type="slidenum">
              <a:rPr lang="is-IS" smtClean="0"/>
              <a:pPr/>
              <a:t>‹#›</a:t>
            </a:fld>
            <a:endParaRPr lang="is-I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1844824"/>
            <a:ext cx="6408712" cy="2448272"/>
          </a:xfrm>
        </p:spPr>
        <p:txBody>
          <a:bodyPr>
            <a:normAutofit fontScale="90000"/>
          </a:bodyPr>
          <a:lstStyle/>
          <a:p>
            <a:r>
              <a:rPr lang="is-IS" sz="4000" smtClean="0"/>
              <a:t>Securitization of Climate </a:t>
            </a:r>
            <a:br>
              <a:rPr lang="is-IS" sz="4000" smtClean="0"/>
            </a:br>
            <a:r>
              <a:rPr lang="is-IS" sz="4000" smtClean="0"/>
              <a:t>Change in the Arctic</a:t>
            </a:r>
            <a:br>
              <a:rPr lang="is-IS" sz="4000" smtClean="0"/>
            </a:br>
            <a:r>
              <a:rPr lang="is-IS" sz="1200" smtClean="0"/>
              <a:t> </a:t>
            </a:r>
            <a:br>
              <a:rPr lang="is-IS" sz="1200" smtClean="0"/>
            </a:br>
            <a:r>
              <a:rPr lang="is-IS" sz="2700" smtClean="0"/>
              <a:t> </a:t>
            </a:r>
            <a:r>
              <a:rPr lang="is-IS" sz="2700" i="1" smtClean="0"/>
              <a:t>The Case of Iceland</a:t>
            </a:r>
            <a:r>
              <a:rPr lang="is-IS" sz="4000" smtClean="0"/>
              <a:t/>
            </a:r>
            <a:br>
              <a:rPr lang="is-IS" sz="4000" smtClean="0"/>
            </a:br>
            <a:r>
              <a:rPr lang="is-IS" sz="3600" smtClean="0"/>
              <a:t> </a:t>
            </a:r>
            <a:endParaRPr lang="is-IS" sz="3600"/>
          </a:p>
        </p:txBody>
      </p:sp>
      <p:sp>
        <p:nvSpPr>
          <p:cNvPr id="3" name="Subtitle 2"/>
          <p:cNvSpPr>
            <a:spLocks noGrp="1"/>
          </p:cNvSpPr>
          <p:nvPr>
            <p:ph type="subTitle" idx="1"/>
          </p:nvPr>
        </p:nvSpPr>
        <p:spPr>
          <a:xfrm>
            <a:off x="1763688" y="4581128"/>
            <a:ext cx="5706370" cy="1728192"/>
          </a:xfrm>
        </p:spPr>
        <p:txBody>
          <a:bodyPr>
            <a:normAutofit/>
          </a:bodyPr>
          <a:lstStyle/>
          <a:p>
            <a:r>
              <a:rPr lang="is-IS" sz="2400" b="1" smtClean="0">
                <a:solidFill>
                  <a:srgbClr val="002060"/>
                </a:solidFill>
              </a:rPr>
              <a:t>Auður H Ingólfsdóttir</a:t>
            </a:r>
          </a:p>
          <a:p>
            <a:r>
              <a:rPr lang="is-IS" sz="2000" smtClean="0">
                <a:solidFill>
                  <a:srgbClr val="002060"/>
                </a:solidFill>
              </a:rPr>
              <a:t>-  Assistant Professor, Bifröst Univeristy (Iceland)</a:t>
            </a:r>
          </a:p>
          <a:p>
            <a:r>
              <a:rPr lang="is-IS" sz="2000" smtClean="0">
                <a:solidFill>
                  <a:srgbClr val="002060"/>
                </a:solidFill>
              </a:rPr>
              <a:t>- Joint Degree Ph.D. Student at University of Iceland and University of Lapland (Finland)</a:t>
            </a:r>
            <a:endParaRPr lang="is-IS" sz="2000">
              <a:solidFill>
                <a:srgbClr val="002060"/>
              </a:solidFill>
            </a:endParaRPr>
          </a:p>
        </p:txBody>
      </p:sp>
      <p:cxnSp>
        <p:nvCxnSpPr>
          <p:cNvPr id="4" name="Straight Connector 3"/>
          <p:cNvCxnSpPr/>
          <p:nvPr/>
        </p:nvCxnSpPr>
        <p:spPr>
          <a:xfrm>
            <a:off x="899592" y="1412776"/>
            <a:ext cx="7500990" cy="0"/>
          </a:xfrm>
          <a:prstGeom prst="line">
            <a:avLst/>
          </a:prstGeom>
          <a:ln w="76200">
            <a:solidFill>
              <a:srgbClr val="0070C0"/>
            </a:solidFill>
          </a:ln>
        </p:spPr>
        <p:style>
          <a:lnRef idx="3">
            <a:schemeClr val="accent2"/>
          </a:lnRef>
          <a:fillRef idx="0">
            <a:schemeClr val="accent2"/>
          </a:fillRef>
          <a:effectRef idx="2">
            <a:schemeClr val="accent2"/>
          </a:effectRef>
          <a:fontRef idx="minor">
            <a:schemeClr val="tx1"/>
          </a:fontRef>
        </p:style>
      </p:cxnSp>
      <p:sp>
        <p:nvSpPr>
          <p:cNvPr id="6" name="Date Placeholder 5"/>
          <p:cNvSpPr>
            <a:spLocks noGrp="1"/>
          </p:cNvSpPr>
          <p:nvPr>
            <p:ph type="dt" sz="half" idx="10"/>
          </p:nvPr>
        </p:nvSpPr>
        <p:spPr/>
        <p:txBody>
          <a:bodyPr/>
          <a:lstStyle/>
          <a:p>
            <a:fld id="{A9FAEF34-FF34-4890-B543-5E1E71EFF9BE}" type="datetime1">
              <a:rPr lang="is-IS" smtClean="0"/>
              <a:pPr/>
              <a:t>1.9.2011</a:t>
            </a:fld>
            <a:endParaRPr lang="is-IS"/>
          </a:p>
        </p:txBody>
      </p:sp>
      <p:sp>
        <p:nvSpPr>
          <p:cNvPr id="7" name="Slide Number Placeholder 6"/>
          <p:cNvSpPr>
            <a:spLocks noGrp="1"/>
          </p:cNvSpPr>
          <p:nvPr>
            <p:ph type="sldNum" sz="quarter" idx="12"/>
          </p:nvPr>
        </p:nvSpPr>
        <p:spPr/>
        <p:txBody>
          <a:bodyPr/>
          <a:lstStyle/>
          <a:p>
            <a:fld id="{1CA9E5AA-5899-4B35-A2A8-0E5A6E41B8C3}" type="slidenum">
              <a:rPr lang="is-IS" smtClean="0"/>
              <a:pPr/>
              <a:t>1</a:t>
            </a:fld>
            <a:endParaRPr lang="is-IS"/>
          </a:p>
        </p:txBody>
      </p:sp>
      <p:sp>
        <p:nvSpPr>
          <p:cNvPr id="8" name="Footer Placeholder 7"/>
          <p:cNvSpPr>
            <a:spLocks noGrp="1"/>
          </p:cNvSpPr>
          <p:nvPr>
            <p:ph type="ftr" sz="quarter" idx="11"/>
          </p:nvPr>
        </p:nvSpPr>
        <p:spPr/>
        <p:txBody>
          <a:bodyPr/>
          <a:lstStyle/>
          <a:p>
            <a:r>
              <a:rPr lang="en-US" smtClean="0"/>
              <a:t>Northern Research Forum - Hveragerði</a:t>
            </a:r>
            <a:endParaRPr lang="is-IS"/>
          </a:p>
        </p:txBody>
      </p:sp>
      <p:pic>
        <p:nvPicPr>
          <p:cNvPr id="1027" name="Picture 3"/>
          <p:cNvPicPr>
            <a:picLocks noChangeAspect="1" noChangeArrowheads="1"/>
          </p:cNvPicPr>
          <p:nvPr/>
        </p:nvPicPr>
        <p:blipFill>
          <a:blip r:embed="rId3" cstate="print"/>
          <a:srcRect/>
          <a:stretch>
            <a:fillRect/>
          </a:stretch>
        </p:blipFill>
        <p:spPr bwMode="auto">
          <a:xfrm>
            <a:off x="6516216" y="260648"/>
            <a:ext cx="2289976" cy="229760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smtClean="0"/>
              <a:t>Key Questions</a:t>
            </a:r>
            <a:endParaRPr lang="is-IS"/>
          </a:p>
        </p:txBody>
      </p:sp>
      <p:sp>
        <p:nvSpPr>
          <p:cNvPr id="3" name="Content Placeholder 2"/>
          <p:cNvSpPr>
            <a:spLocks noGrp="1"/>
          </p:cNvSpPr>
          <p:nvPr>
            <p:ph idx="1"/>
          </p:nvPr>
        </p:nvSpPr>
        <p:spPr>
          <a:xfrm>
            <a:off x="457200" y="2348880"/>
            <a:ext cx="7931224" cy="3777283"/>
          </a:xfrm>
        </p:spPr>
        <p:txBody>
          <a:bodyPr>
            <a:normAutofit/>
          </a:bodyPr>
          <a:lstStyle/>
          <a:p>
            <a:r>
              <a:rPr lang="is-IS" smtClean="0"/>
              <a:t>Is climate change perceived as a security threat in Iceland?</a:t>
            </a:r>
          </a:p>
          <a:p>
            <a:r>
              <a:rPr lang="is-IS" smtClean="0"/>
              <a:t>Is so, who is threatened and what are the threats?</a:t>
            </a:r>
          </a:p>
          <a:p>
            <a:r>
              <a:rPr lang="is-IS" smtClean="0"/>
              <a:t>Has the securitization of climate change influenced Iceland´s foreign policy, and its domestic climate policy?</a:t>
            </a:r>
            <a:endParaRPr lang="is-IS"/>
          </a:p>
        </p:txBody>
      </p:sp>
      <p:sp>
        <p:nvSpPr>
          <p:cNvPr id="4" name="Date Placeholder 3"/>
          <p:cNvSpPr>
            <a:spLocks noGrp="1"/>
          </p:cNvSpPr>
          <p:nvPr>
            <p:ph type="dt" sz="half" idx="10"/>
          </p:nvPr>
        </p:nvSpPr>
        <p:spPr/>
        <p:txBody>
          <a:bodyPr/>
          <a:lstStyle/>
          <a:p>
            <a:fld id="{383ECFF5-F80B-4AF6-B6D1-65341DB31A89}" type="datetime1">
              <a:rPr lang="is-IS" smtClean="0"/>
              <a:pPr/>
              <a:t>1.9.2011</a:t>
            </a:fld>
            <a:endParaRPr lang="is-IS"/>
          </a:p>
        </p:txBody>
      </p:sp>
      <p:sp>
        <p:nvSpPr>
          <p:cNvPr id="5" name="Footer Placeholder 4"/>
          <p:cNvSpPr>
            <a:spLocks noGrp="1"/>
          </p:cNvSpPr>
          <p:nvPr>
            <p:ph type="ftr" sz="quarter" idx="11"/>
          </p:nvPr>
        </p:nvSpPr>
        <p:spPr/>
        <p:txBody>
          <a:bodyPr/>
          <a:lstStyle/>
          <a:p>
            <a:r>
              <a:rPr lang="en-US" smtClean="0"/>
              <a:t>Northern Research Forum - Hveragerði</a:t>
            </a:r>
            <a:endParaRPr lang="is-IS"/>
          </a:p>
        </p:txBody>
      </p:sp>
      <p:sp>
        <p:nvSpPr>
          <p:cNvPr id="6" name="Slide Number Placeholder 5"/>
          <p:cNvSpPr>
            <a:spLocks noGrp="1"/>
          </p:cNvSpPr>
          <p:nvPr>
            <p:ph type="sldNum" sz="quarter" idx="12"/>
          </p:nvPr>
        </p:nvSpPr>
        <p:spPr/>
        <p:txBody>
          <a:bodyPr/>
          <a:lstStyle/>
          <a:p>
            <a:fld id="{C6FBFA2E-F774-4D71-9397-C1B7E7ACA311}" type="slidenum">
              <a:rPr lang="is-IS" smtClean="0"/>
              <a:pPr/>
              <a:t>2</a:t>
            </a:fld>
            <a:endParaRPr lang="is-IS"/>
          </a:p>
        </p:txBody>
      </p:sp>
      <p:cxnSp>
        <p:nvCxnSpPr>
          <p:cNvPr id="9" name="Straight Connector 8"/>
          <p:cNvCxnSpPr/>
          <p:nvPr/>
        </p:nvCxnSpPr>
        <p:spPr>
          <a:xfrm>
            <a:off x="899592" y="1412776"/>
            <a:ext cx="7500990" cy="0"/>
          </a:xfrm>
          <a:prstGeom prst="line">
            <a:avLst/>
          </a:prstGeom>
          <a:ln w="76200">
            <a:solidFill>
              <a:srgbClr val="0070C0"/>
            </a:solidFill>
          </a:ln>
        </p:spPr>
        <p:style>
          <a:lnRef idx="3">
            <a:schemeClr val="accent2"/>
          </a:lnRef>
          <a:fillRef idx="0">
            <a:schemeClr val="accent2"/>
          </a:fillRef>
          <a:effectRef idx="2">
            <a:schemeClr val="accent2"/>
          </a:effectRef>
          <a:fontRef idx="minor">
            <a:schemeClr val="tx1"/>
          </a:fontRef>
        </p:style>
      </p:cxnSp>
      <p:pic>
        <p:nvPicPr>
          <p:cNvPr id="2051" name="Picture 3"/>
          <p:cNvPicPr>
            <a:picLocks noChangeAspect="1" noChangeArrowheads="1"/>
          </p:cNvPicPr>
          <p:nvPr/>
        </p:nvPicPr>
        <p:blipFill>
          <a:blip r:embed="rId3" cstate="print"/>
          <a:srcRect/>
          <a:stretch>
            <a:fillRect/>
          </a:stretch>
        </p:blipFill>
        <p:spPr bwMode="auto">
          <a:xfrm>
            <a:off x="395536" y="188640"/>
            <a:ext cx="2251439" cy="1944216"/>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275040" cy="1143000"/>
          </a:xfrm>
        </p:spPr>
        <p:txBody>
          <a:bodyPr>
            <a:normAutofit fontScale="90000"/>
          </a:bodyPr>
          <a:lstStyle/>
          <a:p>
            <a:r>
              <a:rPr lang="is-IS" smtClean="0"/>
              <a:t>Climate change and </a:t>
            </a:r>
            <a:br>
              <a:rPr lang="is-IS" smtClean="0"/>
            </a:br>
            <a:r>
              <a:rPr lang="is-IS" smtClean="0"/>
              <a:t>international security</a:t>
            </a:r>
            <a:endParaRPr lang="is-IS"/>
          </a:p>
        </p:txBody>
      </p:sp>
      <p:sp>
        <p:nvSpPr>
          <p:cNvPr id="3" name="Content Placeholder 2"/>
          <p:cNvSpPr>
            <a:spLocks noGrp="1"/>
          </p:cNvSpPr>
          <p:nvPr>
            <p:ph idx="1"/>
          </p:nvPr>
        </p:nvSpPr>
        <p:spPr>
          <a:xfrm>
            <a:off x="457200" y="2204864"/>
            <a:ext cx="8229600" cy="3921299"/>
          </a:xfrm>
        </p:spPr>
        <p:txBody>
          <a:bodyPr/>
          <a:lstStyle/>
          <a:p>
            <a:r>
              <a:rPr lang="is-IS" smtClean="0"/>
              <a:t>Is climate change a security issue?</a:t>
            </a:r>
          </a:p>
          <a:p>
            <a:r>
              <a:rPr lang="is-IS" smtClean="0"/>
              <a:t>The securitization process (Copenhagen School)</a:t>
            </a:r>
          </a:p>
          <a:p>
            <a:r>
              <a:rPr lang="is-IS" u="sng" smtClean="0"/>
              <a:t>2007</a:t>
            </a:r>
            <a:r>
              <a:rPr lang="is-IS" smtClean="0"/>
              <a:t>: Turning point for securitization of climate change at the international level</a:t>
            </a:r>
          </a:p>
          <a:p>
            <a:r>
              <a:rPr lang="is-IS" smtClean="0"/>
              <a:t>2009 – Copenhagen summit (failure?)</a:t>
            </a:r>
          </a:p>
          <a:p>
            <a:r>
              <a:rPr lang="is-IS" smtClean="0"/>
              <a:t>Impact of financial crisis?</a:t>
            </a:r>
            <a:endParaRPr lang="is-IS"/>
          </a:p>
        </p:txBody>
      </p:sp>
      <p:sp>
        <p:nvSpPr>
          <p:cNvPr id="4" name="Date Placeholder 3"/>
          <p:cNvSpPr>
            <a:spLocks noGrp="1"/>
          </p:cNvSpPr>
          <p:nvPr>
            <p:ph type="dt" sz="half" idx="10"/>
          </p:nvPr>
        </p:nvSpPr>
        <p:spPr/>
        <p:txBody>
          <a:bodyPr/>
          <a:lstStyle/>
          <a:p>
            <a:fld id="{62A84179-736F-4E90-A94C-A3AF21C20734}" type="datetime1">
              <a:rPr lang="is-IS" smtClean="0"/>
              <a:pPr/>
              <a:t>1.9.2011</a:t>
            </a:fld>
            <a:endParaRPr lang="is-IS"/>
          </a:p>
        </p:txBody>
      </p:sp>
      <p:sp>
        <p:nvSpPr>
          <p:cNvPr id="5" name="Footer Placeholder 4"/>
          <p:cNvSpPr>
            <a:spLocks noGrp="1"/>
          </p:cNvSpPr>
          <p:nvPr>
            <p:ph type="ftr" sz="quarter" idx="11"/>
          </p:nvPr>
        </p:nvSpPr>
        <p:spPr/>
        <p:txBody>
          <a:bodyPr/>
          <a:lstStyle/>
          <a:p>
            <a:r>
              <a:rPr lang="en-US" smtClean="0"/>
              <a:t>Northern Research Forum - Hveragerði</a:t>
            </a:r>
            <a:endParaRPr lang="is-IS"/>
          </a:p>
        </p:txBody>
      </p:sp>
      <p:sp>
        <p:nvSpPr>
          <p:cNvPr id="6" name="Slide Number Placeholder 5"/>
          <p:cNvSpPr>
            <a:spLocks noGrp="1"/>
          </p:cNvSpPr>
          <p:nvPr>
            <p:ph type="sldNum" sz="quarter" idx="12"/>
          </p:nvPr>
        </p:nvSpPr>
        <p:spPr/>
        <p:txBody>
          <a:bodyPr/>
          <a:lstStyle/>
          <a:p>
            <a:fld id="{C6FBFA2E-F774-4D71-9397-C1B7E7ACA311}" type="slidenum">
              <a:rPr lang="is-IS" smtClean="0"/>
              <a:pPr/>
              <a:t>3</a:t>
            </a:fld>
            <a:endParaRPr lang="is-IS"/>
          </a:p>
        </p:txBody>
      </p:sp>
      <p:pic>
        <p:nvPicPr>
          <p:cNvPr id="3074" name="Picture 2"/>
          <p:cNvPicPr>
            <a:picLocks noChangeAspect="1" noChangeArrowheads="1"/>
          </p:cNvPicPr>
          <p:nvPr/>
        </p:nvPicPr>
        <p:blipFill>
          <a:blip r:embed="rId3" cstate="print"/>
          <a:srcRect/>
          <a:stretch>
            <a:fillRect/>
          </a:stretch>
        </p:blipFill>
        <p:spPr bwMode="auto">
          <a:xfrm>
            <a:off x="6660232" y="260648"/>
            <a:ext cx="2141003" cy="2151708"/>
          </a:xfrm>
          <a:prstGeom prst="rect">
            <a:avLst/>
          </a:prstGeom>
          <a:noFill/>
          <a:ln w="9525">
            <a:noFill/>
            <a:miter lim="800000"/>
            <a:headEnd/>
            <a:tailEnd/>
          </a:ln>
        </p:spPr>
      </p:pic>
      <p:cxnSp>
        <p:nvCxnSpPr>
          <p:cNvPr id="8" name="Straight Connector 7"/>
          <p:cNvCxnSpPr/>
          <p:nvPr/>
        </p:nvCxnSpPr>
        <p:spPr>
          <a:xfrm>
            <a:off x="539552" y="1844824"/>
            <a:ext cx="5832648" cy="0"/>
          </a:xfrm>
          <a:prstGeom prst="line">
            <a:avLst/>
          </a:prstGeom>
          <a:ln w="76200">
            <a:solidFill>
              <a:srgbClr val="0070C0"/>
            </a:solidFill>
          </a:ln>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smtClean="0"/>
              <a:t>Geopolitics in the Arctic</a:t>
            </a:r>
            <a:endParaRPr lang="is-IS"/>
          </a:p>
        </p:txBody>
      </p:sp>
      <p:sp>
        <p:nvSpPr>
          <p:cNvPr id="3" name="Content Placeholder 2"/>
          <p:cNvSpPr>
            <a:spLocks noGrp="1"/>
          </p:cNvSpPr>
          <p:nvPr>
            <p:ph idx="1"/>
          </p:nvPr>
        </p:nvSpPr>
        <p:spPr/>
        <p:txBody>
          <a:bodyPr/>
          <a:lstStyle/>
          <a:p>
            <a:r>
              <a:rPr lang="is-IS" smtClean="0"/>
              <a:t>After the Cold War: Thaw in military tension and a spirit of cooperation</a:t>
            </a:r>
          </a:p>
          <a:p>
            <a:r>
              <a:rPr lang="is-IS" smtClean="0"/>
              <a:t>Will climate change create new challenges with respect to security?</a:t>
            </a:r>
          </a:p>
          <a:p>
            <a:r>
              <a:rPr lang="is-IS" smtClean="0"/>
              <a:t>ACIA: highlights challenges to both natural systems and human settlements</a:t>
            </a:r>
          </a:p>
          <a:p>
            <a:r>
              <a:rPr lang="is-IS" smtClean="0"/>
              <a:t>Focus in media: Upcoming resource race and the danger of conflict</a:t>
            </a:r>
            <a:endParaRPr lang="is-IS"/>
          </a:p>
        </p:txBody>
      </p:sp>
      <p:sp>
        <p:nvSpPr>
          <p:cNvPr id="4" name="Date Placeholder 3"/>
          <p:cNvSpPr>
            <a:spLocks noGrp="1"/>
          </p:cNvSpPr>
          <p:nvPr>
            <p:ph type="dt" sz="half" idx="10"/>
          </p:nvPr>
        </p:nvSpPr>
        <p:spPr/>
        <p:txBody>
          <a:bodyPr/>
          <a:lstStyle/>
          <a:p>
            <a:fld id="{47038BA8-9C59-4799-9A69-F87B7C61C888}" type="datetime1">
              <a:rPr lang="is-IS" smtClean="0"/>
              <a:pPr/>
              <a:t>1.9.2011</a:t>
            </a:fld>
            <a:endParaRPr lang="is-IS"/>
          </a:p>
        </p:txBody>
      </p:sp>
      <p:sp>
        <p:nvSpPr>
          <p:cNvPr id="5" name="Footer Placeholder 4"/>
          <p:cNvSpPr>
            <a:spLocks noGrp="1"/>
          </p:cNvSpPr>
          <p:nvPr>
            <p:ph type="ftr" sz="quarter" idx="11"/>
          </p:nvPr>
        </p:nvSpPr>
        <p:spPr/>
        <p:txBody>
          <a:bodyPr/>
          <a:lstStyle/>
          <a:p>
            <a:r>
              <a:rPr lang="en-US" smtClean="0"/>
              <a:t>Northern Research Forum - Hveragerði</a:t>
            </a:r>
            <a:endParaRPr lang="is-IS"/>
          </a:p>
        </p:txBody>
      </p:sp>
      <p:sp>
        <p:nvSpPr>
          <p:cNvPr id="6" name="Slide Number Placeholder 5"/>
          <p:cNvSpPr>
            <a:spLocks noGrp="1"/>
          </p:cNvSpPr>
          <p:nvPr>
            <p:ph type="sldNum" sz="quarter" idx="12"/>
          </p:nvPr>
        </p:nvSpPr>
        <p:spPr/>
        <p:txBody>
          <a:bodyPr/>
          <a:lstStyle/>
          <a:p>
            <a:fld id="{C6FBFA2E-F774-4D71-9397-C1B7E7ACA311}" type="slidenum">
              <a:rPr lang="is-IS" smtClean="0"/>
              <a:pPr/>
              <a:t>4</a:t>
            </a:fld>
            <a:endParaRPr lang="is-IS"/>
          </a:p>
        </p:txBody>
      </p:sp>
      <p:cxnSp>
        <p:nvCxnSpPr>
          <p:cNvPr id="7" name="Straight Connector 6"/>
          <p:cNvCxnSpPr/>
          <p:nvPr/>
        </p:nvCxnSpPr>
        <p:spPr>
          <a:xfrm>
            <a:off x="899592" y="1412776"/>
            <a:ext cx="7500990" cy="0"/>
          </a:xfrm>
          <a:prstGeom prst="line">
            <a:avLst/>
          </a:prstGeom>
          <a:ln w="76200">
            <a:solidFill>
              <a:srgbClr val="0070C0"/>
            </a:solidFill>
          </a:ln>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smtClean="0"/>
              <a:t>What is really going on?</a:t>
            </a:r>
            <a:endParaRPr lang="is-IS"/>
          </a:p>
        </p:txBody>
      </p:sp>
      <p:sp>
        <p:nvSpPr>
          <p:cNvPr id="3" name="Content Placeholder 2"/>
          <p:cNvSpPr>
            <a:spLocks noGrp="1"/>
          </p:cNvSpPr>
          <p:nvPr>
            <p:ph idx="1"/>
          </p:nvPr>
        </p:nvSpPr>
        <p:spPr/>
        <p:txBody>
          <a:bodyPr>
            <a:normAutofit fontScale="85000" lnSpcReduction="20000"/>
          </a:bodyPr>
          <a:lstStyle/>
          <a:p>
            <a:r>
              <a:rPr lang="is-IS" smtClean="0"/>
              <a:t>Russian official in a public meeting:</a:t>
            </a:r>
          </a:p>
          <a:p>
            <a:pPr lvl="1"/>
            <a:r>
              <a:rPr lang="en-US" smtClean="0"/>
              <a:t>The predominant feature of state of affairs in the Arctic is low tension, growing cooperation and mutual trust among the regional states, who will not allow to “rock the boat” or impose on themselves non-existent or artificially overblown problems.  </a:t>
            </a:r>
          </a:p>
          <a:p>
            <a:pPr lvl="2"/>
            <a:r>
              <a:rPr lang="en-US" sz="1500" smtClean="0"/>
              <a:t>Nordic Council of Ministers (2010). </a:t>
            </a:r>
            <a:r>
              <a:rPr lang="en-US" sz="1500" i="1" smtClean="0"/>
              <a:t>Arctic – Changing Realities. Conference arranged by the Nordic Council of Ministers</a:t>
            </a:r>
            <a:r>
              <a:rPr lang="en-US" sz="1500" smtClean="0"/>
              <a:t>, 26 May 2010. Copenhagen, Denmark. ANP 2010: 758</a:t>
            </a:r>
          </a:p>
          <a:p>
            <a:pPr lvl="2">
              <a:buNone/>
            </a:pPr>
            <a:endParaRPr lang="is-IS" smtClean="0"/>
          </a:p>
          <a:p>
            <a:r>
              <a:rPr lang="is-IS" smtClean="0"/>
              <a:t>Russian ambassador to NATO in secret caple released by Wikileaks:</a:t>
            </a:r>
          </a:p>
          <a:p>
            <a:pPr lvl="1"/>
            <a:r>
              <a:rPr lang="is-IS" smtClean="0"/>
              <a:t>the 21st Century will see a fight for resources and Russia should not be defeated in this fight</a:t>
            </a:r>
          </a:p>
          <a:p>
            <a:pPr lvl="2"/>
            <a:r>
              <a:rPr lang="en-US" sz="1500" smtClean="0"/>
              <a:t>Jones, m. &amp; Watts, S. (2011). “Wikileaks cables show race to carve up Arctic” May 12</a:t>
            </a:r>
            <a:r>
              <a:rPr lang="en-US" sz="1500" baseline="30000" smtClean="0"/>
              <a:t>th</a:t>
            </a:r>
            <a:r>
              <a:rPr lang="en-US" sz="1500" smtClean="0"/>
              <a:t> 2011. </a:t>
            </a:r>
            <a:r>
              <a:rPr lang="en-US" sz="1500" i="1" smtClean="0"/>
              <a:t>BBC News</a:t>
            </a:r>
            <a:endParaRPr lang="is-IS" sz="1500"/>
          </a:p>
        </p:txBody>
      </p:sp>
      <p:sp>
        <p:nvSpPr>
          <p:cNvPr id="4" name="Date Placeholder 3"/>
          <p:cNvSpPr>
            <a:spLocks noGrp="1"/>
          </p:cNvSpPr>
          <p:nvPr>
            <p:ph type="dt" sz="half" idx="10"/>
          </p:nvPr>
        </p:nvSpPr>
        <p:spPr/>
        <p:txBody>
          <a:bodyPr/>
          <a:lstStyle/>
          <a:p>
            <a:fld id="{A707D009-A059-45AF-B5C7-F4289AB7FDB7}" type="datetime1">
              <a:rPr lang="is-IS" smtClean="0"/>
              <a:pPr/>
              <a:t>1.9.2011</a:t>
            </a:fld>
            <a:endParaRPr lang="is-IS"/>
          </a:p>
        </p:txBody>
      </p:sp>
      <p:sp>
        <p:nvSpPr>
          <p:cNvPr id="5" name="Footer Placeholder 4"/>
          <p:cNvSpPr>
            <a:spLocks noGrp="1"/>
          </p:cNvSpPr>
          <p:nvPr>
            <p:ph type="ftr" sz="quarter" idx="11"/>
          </p:nvPr>
        </p:nvSpPr>
        <p:spPr/>
        <p:txBody>
          <a:bodyPr/>
          <a:lstStyle/>
          <a:p>
            <a:r>
              <a:rPr lang="en-US" smtClean="0"/>
              <a:t>Northern Research Forum - Hveragerði</a:t>
            </a:r>
            <a:endParaRPr lang="is-IS"/>
          </a:p>
        </p:txBody>
      </p:sp>
      <p:sp>
        <p:nvSpPr>
          <p:cNvPr id="6" name="Slide Number Placeholder 5"/>
          <p:cNvSpPr>
            <a:spLocks noGrp="1"/>
          </p:cNvSpPr>
          <p:nvPr>
            <p:ph type="sldNum" sz="quarter" idx="12"/>
          </p:nvPr>
        </p:nvSpPr>
        <p:spPr/>
        <p:txBody>
          <a:bodyPr/>
          <a:lstStyle/>
          <a:p>
            <a:fld id="{C6FBFA2E-F774-4D71-9397-C1B7E7ACA311}" type="slidenum">
              <a:rPr lang="is-IS" smtClean="0"/>
              <a:pPr/>
              <a:t>5</a:t>
            </a:fld>
            <a:endParaRPr lang="is-IS"/>
          </a:p>
        </p:txBody>
      </p:sp>
      <p:cxnSp>
        <p:nvCxnSpPr>
          <p:cNvPr id="7" name="Straight Connector 6"/>
          <p:cNvCxnSpPr/>
          <p:nvPr/>
        </p:nvCxnSpPr>
        <p:spPr>
          <a:xfrm>
            <a:off x="899592" y="1412776"/>
            <a:ext cx="7500990" cy="0"/>
          </a:xfrm>
          <a:prstGeom prst="line">
            <a:avLst/>
          </a:prstGeom>
          <a:ln w="76200">
            <a:solidFill>
              <a:srgbClr val="0070C0"/>
            </a:solidFill>
          </a:ln>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smtClean="0"/>
              <a:t>Iceland and security concerns</a:t>
            </a:r>
            <a:endParaRPr lang="is-IS"/>
          </a:p>
        </p:txBody>
      </p:sp>
      <p:sp>
        <p:nvSpPr>
          <p:cNvPr id="3" name="Content Placeholder 2"/>
          <p:cNvSpPr>
            <a:spLocks noGrp="1"/>
          </p:cNvSpPr>
          <p:nvPr>
            <p:ph idx="1"/>
          </p:nvPr>
        </p:nvSpPr>
        <p:spPr/>
        <p:txBody>
          <a:bodyPr/>
          <a:lstStyle/>
          <a:p>
            <a:r>
              <a:rPr lang="is-IS" smtClean="0"/>
              <a:t>Nordic country and cooperation with NATO and the US on security issues</a:t>
            </a:r>
          </a:p>
          <a:p>
            <a:r>
              <a:rPr lang="is-IS" smtClean="0"/>
              <a:t>Arctic identity building more recent</a:t>
            </a:r>
          </a:p>
          <a:p>
            <a:r>
              <a:rPr lang="is-IS" smtClean="0"/>
              <a:t>Climate change is identified as a threat and a security issue in Iceland´s foreign policy documents</a:t>
            </a:r>
          </a:p>
          <a:p>
            <a:r>
              <a:rPr lang="is-IS" smtClean="0"/>
              <a:t>What are those threats and which groups are threatened is not clear</a:t>
            </a:r>
            <a:endParaRPr lang="is-IS"/>
          </a:p>
        </p:txBody>
      </p:sp>
      <p:sp>
        <p:nvSpPr>
          <p:cNvPr id="4" name="Date Placeholder 3"/>
          <p:cNvSpPr>
            <a:spLocks noGrp="1"/>
          </p:cNvSpPr>
          <p:nvPr>
            <p:ph type="dt" sz="half" idx="10"/>
          </p:nvPr>
        </p:nvSpPr>
        <p:spPr/>
        <p:txBody>
          <a:bodyPr/>
          <a:lstStyle/>
          <a:p>
            <a:fld id="{74DA5A06-9B6C-4B3A-95B0-D7321586CC16}" type="datetime1">
              <a:rPr lang="is-IS" smtClean="0"/>
              <a:pPr/>
              <a:t>1.9.2011</a:t>
            </a:fld>
            <a:endParaRPr lang="is-IS"/>
          </a:p>
        </p:txBody>
      </p:sp>
      <p:sp>
        <p:nvSpPr>
          <p:cNvPr id="5" name="Footer Placeholder 4"/>
          <p:cNvSpPr>
            <a:spLocks noGrp="1"/>
          </p:cNvSpPr>
          <p:nvPr>
            <p:ph type="ftr" sz="quarter" idx="11"/>
          </p:nvPr>
        </p:nvSpPr>
        <p:spPr/>
        <p:txBody>
          <a:bodyPr/>
          <a:lstStyle/>
          <a:p>
            <a:r>
              <a:rPr lang="en-US" smtClean="0"/>
              <a:t>Northern Research Forum - Hveragerði</a:t>
            </a:r>
            <a:endParaRPr lang="is-IS"/>
          </a:p>
        </p:txBody>
      </p:sp>
      <p:sp>
        <p:nvSpPr>
          <p:cNvPr id="6" name="Slide Number Placeholder 5"/>
          <p:cNvSpPr>
            <a:spLocks noGrp="1"/>
          </p:cNvSpPr>
          <p:nvPr>
            <p:ph type="sldNum" sz="quarter" idx="12"/>
          </p:nvPr>
        </p:nvSpPr>
        <p:spPr/>
        <p:txBody>
          <a:bodyPr/>
          <a:lstStyle/>
          <a:p>
            <a:fld id="{C6FBFA2E-F774-4D71-9397-C1B7E7ACA311}" type="slidenum">
              <a:rPr lang="is-IS" smtClean="0"/>
              <a:pPr/>
              <a:t>6</a:t>
            </a:fld>
            <a:endParaRPr lang="is-IS"/>
          </a:p>
        </p:txBody>
      </p:sp>
      <p:cxnSp>
        <p:nvCxnSpPr>
          <p:cNvPr id="8" name="Straight Connector 7"/>
          <p:cNvCxnSpPr/>
          <p:nvPr/>
        </p:nvCxnSpPr>
        <p:spPr>
          <a:xfrm>
            <a:off x="899592" y="1412776"/>
            <a:ext cx="7500990" cy="0"/>
          </a:xfrm>
          <a:prstGeom prst="line">
            <a:avLst/>
          </a:prstGeom>
          <a:ln w="76200">
            <a:solidFill>
              <a:srgbClr val="0070C0"/>
            </a:solidFill>
          </a:ln>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s-IS" smtClean="0"/>
              <a:t>Iceland and security concerns – cont.</a:t>
            </a:r>
            <a:endParaRPr lang="is-IS"/>
          </a:p>
        </p:txBody>
      </p:sp>
      <p:sp>
        <p:nvSpPr>
          <p:cNvPr id="3" name="Content Placeholder 2"/>
          <p:cNvSpPr>
            <a:spLocks noGrp="1"/>
          </p:cNvSpPr>
          <p:nvPr>
            <p:ph idx="1"/>
          </p:nvPr>
        </p:nvSpPr>
        <p:spPr/>
        <p:txBody>
          <a:bodyPr>
            <a:normAutofit fontScale="92500" lnSpcReduction="20000"/>
          </a:bodyPr>
          <a:lstStyle/>
          <a:p>
            <a:r>
              <a:rPr lang="is-IS" smtClean="0"/>
              <a:t>Military tension due to a resource race not considered likely</a:t>
            </a:r>
          </a:p>
          <a:p>
            <a:r>
              <a:rPr lang="is-IS" smtClean="0"/>
              <a:t>Dependence on natural resources (fisheries, hydropower etc.) that could be greatly impacted by climate change, but thorough analysis are missing</a:t>
            </a:r>
          </a:p>
          <a:p>
            <a:r>
              <a:rPr lang="is-IS" smtClean="0"/>
              <a:t>Lack of research on socioeconomic impact of climate change</a:t>
            </a:r>
          </a:p>
          <a:p>
            <a:r>
              <a:rPr lang="is-IS" smtClean="0"/>
              <a:t>Securitization seems to come from “above” (global discussion), rather than from the “bottom” (local concerns)</a:t>
            </a:r>
            <a:endParaRPr lang="is-IS"/>
          </a:p>
        </p:txBody>
      </p:sp>
      <p:sp>
        <p:nvSpPr>
          <p:cNvPr id="4" name="Date Placeholder 3"/>
          <p:cNvSpPr>
            <a:spLocks noGrp="1"/>
          </p:cNvSpPr>
          <p:nvPr>
            <p:ph type="dt" sz="half" idx="10"/>
          </p:nvPr>
        </p:nvSpPr>
        <p:spPr/>
        <p:txBody>
          <a:bodyPr/>
          <a:lstStyle/>
          <a:p>
            <a:fld id="{88660021-5034-4D08-B907-D3845FCB0DB0}" type="datetime1">
              <a:rPr lang="is-IS" smtClean="0"/>
              <a:pPr/>
              <a:t>1.9.2011</a:t>
            </a:fld>
            <a:endParaRPr lang="is-IS"/>
          </a:p>
        </p:txBody>
      </p:sp>
      <p:sp>
        <p:nvSpPr>
          <p:cNvPr id="5" name="Footer Placeholder 4"/>
          <p:cNvSpPr>
            <a:spLocks noGrp="1"/>
          </p:cNvSpPr>
          <p:nvPr>
            <p:ph type="ftr" sz="quarter" idx="11"/>
          </p:nvPr>
        </p:nvSpPr>
        <p:spPr/>
        <p:txBody>
          <a:bodyPr/>
          <a:lstStyle/>
          <a:p>
            <a:r>
              <a:rPr lang="en-US" smtClean="0"/>
              <a:t>Northern Research Forum - Hveragerði</a:t>
            </a:r>
            <a:endParaRPr lang="is-IS"/>
          </a:p>
        </p:txBody>
      </p:sp>
      <p:sp>
        <p:nvSpPr>
          <p:cNvPr id="6" name="Slide Number Placeholder 5"/>
          <p:cNvSpPr>
            <a:spLocks noGrp="1"/>
          </p:cNvSpPr>
          <p:nvPr>
            <p:ph type="sldNum" sz="quarter" idx="12"/>
          </p:nvPr>
        </p:nvSpPr>
        <p:spPr/>
        <p:txBody>
          <a:bodyPr/>
          <a:lstStyle/>
          <a:p>
            <a:fld id="{C6FBFA2E-F774-4D71-9397-C1B7E7ACA311}" type="slidenum">
              <a:rPr lang="is-IS" smtClean="0"/>
              <a:pPr/>
              <a:t>7</a:t>
            </a:fld>
            <a:endParaRPr lang="is-IS"/>
          </a:p>
        </p:txBody>
      </p:sp>
      <p:cxnSp>
        <p:nvCxnSpPr>
          <p:cNvPr id="7" name="Straight Connector 6"/>
          <p:cNvCxnSpPr/>
          <p:nvPr/>
        </p:nvCxnSpPr>
        <p:spPr>
          <a:xfrm>
            <a:off x="899592" y="1412776"/>
            <a:ext cx="7500990" cy="0"/>
          </a:xfrm>
          <a:prstGeom prst="line">
            <a:avLst/>
          </a:prstGeom>
          <a:ln w="76200">
            <a:solidFill>
              <a:srgbClr val="0070C0"/>
            </a:solidFill>
          </a:ln>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smtClean="0"/>
              <a:t>Human security at local level</a:t>
            </a:r>
            <a:endParaRPr lang="is-IS"/>
          </a:p>
        </p:txBody>
      </p:sp>
      <p:sp>
        <p:nvSpPr>
          <p:cNvPr id="3" name="Content Placeholder 2"/>
          <p:cNvSpPr>
            <a:spLocks noGrp="1"/>
          </p:cNvSpPr>
          <p:nvPr>
            <p:ph idx="1"/>
          </p:nvPr>
        </p:nvSpPr>
        <p:spPr/>
        <p:txBody>
          <a:bodyPr>
            <a:normAutofit fontScale="77500" lnSpcReduction="20000"/>
          </a:bodyPr>
          <a:lstStyle/>
          <a:p>
            <a:r>
              <a:rPr lang="is-IS" smtClean="0"/>
              <a:t>Are Icelanders concerned?</a:t>
            </a:r>
          </a:p>
          <a:p>
            <a:pPr lvl="1"/>
            <a:r>
              <a:rPr lang="is-IS" smtClean="0"/>
              <a:t>40% are gravely concerned about climate change</a:t>
            </a:r>
          </a:p>
          <a:p>
            <a:pPr lvl="1"/>
            <a:r>
              <a:rPr lang="is-IS" smtClean="0"/>
              <a:t>36% feel that climate change is already impacting their local environment</a:t>
            </a:r>
          </a:p>
          <a:p>
            <a:r>
              <a:rPr lang="is-IS" smtClean="0"/>
              <a:t>Climate change policy at national level more ambitious since 2007</a:t>
            </a:r>
          </a:p>
          <a:p>
            <a:pPr lvl="1"/>
            <a:r>
              <a:rPr lang="is-IS" smtClean="0"/>
              <a:t>Before 2007, key focus on more narrow economic interests</a:t>
            </a:r>
          </a:p>
          <a:p>
            <a:pPr lvl="1"/>
            <a:r>
              <a:rPr lang="is-IS" smtClean="0"/>
              <a:t>The financial crisis have in some ways paved the way for implementation of climate policies</a:t>
            </a:r>
          </a:p>
          <a:p>
            <a:r>
              <a:rPr lang="is-IS" smtClean="0"/>
              <a:t>Climate change policies at local level, if they exist, focus on mitigation but not on adaptation</a:t>
            </a:r>
          </a:p>
          <a:p>
            <a:r>
              <a:rPr lang="is-IS" smtClean="0"/>
              <a:t>Difficult to separate climate change impacts from other factors, both environmental, political and cultural</a:t>
            </a:r>
            <a:endParaRPr lang="is-IS"/>
          </a:p>
        </p:txBody>
      </p:sp>
      <p:sp>
        <p:nvSpPr>
          <p:cNvPr id="4" name="Date Placeholder 3"/>
          <p:cNvSpPr>
            <a:spLocks noGrp="1"/>
          </p:cNvSpPr>
          <p:nvPr>
            <p:ph type="dt" sz="half" idx="10"/>
          </p:nvPr>
        </p:nvSpPr>
        <p:spPr/>
        <p:txBody>
          <a:bodyPr/>
          <a:lstStyle/>
          <a:p>
            <a:fld id="{C3548508-9A9E-4CBF-A9C0-3040E00582A2}" type="datetime1">
              <a:rPr lang="is-IS" smtClean="0"/>
              <a:pPr/>
              <a:t>1.9.2011</a:t>
            </a:fld>
            <a:endParaRPr lang="is-IS"/>
          </a:p>
        </p:txBody>
      </p:sp>
      <p:sp>
        <p:nvSpPr>
          <p:cNvPr id="5" name="Footer Placeholder 4"/>
          <p:cNvSpPr>
            <a:spLocks noGrp="1"/>
          </p:cNvSpPr>
          <p:nvPr>
            <p:ph type="ftr" sz="quarter" idx="11"/>
          </p:nvPr>
        </p:nvSpPr>
        <p:spPr/>
        <p:txBody>
          <a:bodyPr/>
          <a:lstStyle/>
          <a:p>
            <a:r>
              <a:rPr lang="en-US" smtClean="0"/>
              <a:t>Northern Research Forum - Hveragerði</a:t>
            </a:r>
            <a:endParaRPr lang="is-IS"/>
          </a:p>
        </p:txBody>
      </p:sp>
      <p:sp>
        <p:nvSpPr>
          <p:cNvPr id="6" name="Slide Number Placeholder 5"/>
          <p:cNvSpPr>
            <a:spLocks noGrp="1"/>
          </p:cNvSpPr>
          <p:nvPr>
            <p:ph type="sldNum" sz="quarter" idx="12"/>
          </p:nvPr>
        </p:nvSpPr>
        <p:spPr/>
        <p:txBody>
          <a:bodyPr/>
          <a:lstStyle/>
          <a:p>
            <a:fld id="{C6FBFA2E-F774-4D71-9397-C1B7E7ACA311}" type="slidenum">
              <a:rPr lang="is-IS" smtClean="0"/>
              <a:pPr/>
              <a:t>8</a:t>
            </a:fld>
            <a:endParaRPr lang="is-IS"/>
          </a:p>
        </p:txBody>
      </p:sp>
      <p:cxnSp>
        <p:nvCxnSpPr>
          <p:cNvPr id="7" name="Straight Connector 6"/>
          <p:cNvCxnSpPr/>
          <p:nvPr/>
        </p:nvCxnSpPr>
        <p:spPr>
          <a:xfrm>
            <a:off x="899592" y="1412776"/>
            <a:ext cx="7500990" cy="0"/>
          </a:xfrm>
          <a:prstGeom prst="line">
            <a:avLst/>
          </a:prstGeom>
          <a:ln w="76200">
            <a:solidFill>
              <a:srgbClr val="0070C0"/>
            </a:solidFill>
          </a:ln>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smtClean="0"/>
              <a:t>Concluding thoughts</a:t>
            </a:r>
            <a:endParaRPr lang="is-IS"/>
          </a:p>
        </p:txBody>
      </p:sp>
      <p:sp>
        <p:nvSpPr>
          <p:cNvPr id="3" name="Content Placeholder 2"/>
          <p:cNvSpPr>
            <a:spLocks noGrp="1"/>
          </p:cNvSpPr>
          <p:nvPr>
            <p:ph idx="1"/>
          </p:nvPr>
        </p:nvSpPr>
        <p:spPr/>
        <p:txBody>
          <a:bodyPr>
            <a:normAutofit fontScale="92500" lnSpcReduction="10000"/>
          </a:bodyPr>
          <a:lstStyle/>
          <a:p>
            <a:r>
              <a:rPr lang="is-IS" smtClean="0"/>
              <a:t>The framing of climate change as a global issue has influenced policy discussion domestically, both at the national and local level</a:t>
            </a:r>
          </a:p>
          <a:p>
            <a:pPr lvl="1"/>
            <a:r>
              <a:rPr lang="is-IS" smtClean="0"/>
              <a:t>Global responsibility to prevent catastropes in faraway places</a:t>
            </a:r>
          </a:p>
          <a:p>
            <a:r>
              <a:rPr lang="is-IS" smtClean="0"/>
              <a:t>Resource race receiving much attention even if not very likely</a:t>
            </a:r>
          </a:p>
          <a:p>
            <a:r>
              <a:rPr lang="is-IS" smtClean="0"/>
              <a:t>Lack of awareness of potential human security challenges at the local level, although those are very likely to happen </a:t>
            </a:r>
            <a:endParaRPr lang="is-IS"/>
          </a:p>
        </p:txBody>
      </p:sp>
      <p:sp>
        <p:nvSpPr>
          <p:cNvPr id="4" name="Date Placeholder 3"/>
          <p:cNvSpPr>
            <a:spLocks noGrp="1"/>
          </p:cNvSpPr>
          <p:nvPr>
            <p:ph type="dt" sz="half" idx="10"/>
          </p:nvPr>
        </p:nvSpPr>
        <p:spPr/>
        <p:txBody>
          <a:bodyPr/>
          <a:lstStyle/>
          <a:p>
            <a:fld id="{B9B082A2-4CFE-4224-89ED-6A98908FFB10}" type="datetime1">
              <a:rPr lang="is-IS" smtClean="0"/>
              <a:pPr/>
              <a:t>1.9.2011</a:t>
            </a:fld>
            <a:endParaRPr lang="is-IS"/>
          </a:p>
        </p:txBody>
      </p:sp>
      <p:sp>
        <p:nvSpPr>
          <p:cNvPr id="5" name="Footer Placeholder 4"/>
          <p:cNvSpPr>
            <a:spLocks noGrp="1"/>
          </p:cNvSpPr>
          <p:nvPr>
            <p:ph type="ftr" sz="quarter" idx="11"/>
          </p:nvPr>
        </p:nvSpPr>
        <p:spPr/>
        <p:txBody>
          <a:bodyPr/>
          <a:lstStyle/>
          <a:p>
            <a:r>
              <a:rPr lang="en-US" smtClean="0"/>
              <a:t>Northern Research Forum - Hveragerði</a:t>
            </a:r>
            <a:endParaRPr lang="is-IS"/>
          </a:p>
        </p:txBody>
      </p:sp>
      <p:sp>
        <p:nvSpPr>
          <p:cNvPr id="6" name="Slide Number Placeholder 5"/>
          <p:cNvSpPr>
            <a:spLocks noGrp="1"/>
          </p:cNvSpPr>
          <p:nvPr>
            <p:ph type="sldNum" sz="quarter" idx="12"/>
          </p:nvPr>
        </p:nvSpPr>
        <p:spPr/>
        <p:txBody>
          <a:bodyPr/>
          <a:lstStyle/>
          <a:p>
            <a:fld id="{C6FBFA2E-F774-4D71-9397-C1B7E7ACA311}" type="slidenum">
              <a:rPr lang="is-IS" smtClean="0"/>
              <a:pPr/>
              <a:t>9</a:t>
            </a:fld>
            <a:endParaRPr lang="is-IS"/>
          </a:p>
        </p:txBody>
      </p:sp>
      <p:cxnSp>
        <p:nvCxnSpPr>
          <p:cNvPr id="7" name="Straight Connector 6"/>
          <p:cNvCxnSpPr/>
          <p:nvPr/>
        </p:nvCxnSpPr>
        <p:spPr>
          <a:xfrm>
            <a:off x="899592" y="1412776"/>
            <a:ext cx="7500990" cy="0"/>
          </a:xfrm>
          <a:prstGeom prst="line">
            <a:avLst/>
          </a:prstGeom>
          <a:ln w="76200">
            <a:solidFill>
              <a:srgbClr val="0070C0"/>
            </a:solidFill>
          </a:ln>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theme/theme1.xml><?xml version="1.0" encoding="utf-8"?>
<a:theme xmlns:a="http://schemas.openxmlformats.org/drawingml/2006/main" name="Office Them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603</TotalTime>
  <Words>670</Words>
  <Application>Microsoft Office PowerPoint</Application>
  <PresentationFormat>On-screen Show (4:3)</PresentationFormat>
  <Paragraphs>88</Paragraphs>
  <Slides>9</Slides>
  <Notes>5</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Securitization of Climate  Change in the Arctic    The Case of Iceland  </vt:lpstr>
      <vt:lpstr>Key Questions</vt:lpstr>
      <vt:lpstr>Climate change and  international security</vt:lpstr>
      <vt:lpstr>Geopolitics in the Arctic</vt:lpstr>
      <vt:lpstr>What is really going on?</vt:lpstr>
      <vt:lpstr>Iceland and security concerns</vt:lpstr>
      <vt:lpstr>Iceland and security concerns – cont.</vt:lpstr>
      <vt:lpstr>Human security at local level</vt:lpstr>
      <vt:lpstr>Concluding thoughts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Climate Change and Human Security</dc:title>
  <dc:creator>DELL</dc:creator>
  <cp:lastModifiedBy>DELL</cp:lastModifiedBy>
  <cp:revision>58</cp:revision>
  <dcterms:created xsi:type="dcterms:W3CDTF">2010-11-23T14:48:54Z</dcterms:created>
  <dcterms:modified xsi:type="dcterms:W3CDTF">2011-09-01T14:35:37Z</dcterms:modified>
</cp:coreProperties>
</file>