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13"/>
  </p:notesMasterIdLst>
  <p:sldIdLst>
    <p:sldId id="256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3721" autoAdjust="0"/>
  </p:normalViewPr>
  <p:slideViewPr>
    <p:cSldViewPr>
      <p:cViewPr varScale="1">
        <p:scale>
          <a:sx n="54" d="100"/>
          <a:sy n="54" d="100"/>
        </p:scale>
        <p:origin x="-96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s-I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1FCA27-2F6F-43FB-9A30-DE54A5302EBF}" type="datetimeFigureOut">
              <a:rPr lang="is-IS" smtClean="0"/>
              <a:pPr/>
              <a:t>4.9.2011</a:t>
            </a:fld>
            <a:endParaRPr lang="is-I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s-I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s-I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B0049A-F733-46FD-A312-9BC30BD2A8E3}" type="slidenum">
              <a:rPr lang="is-IS" smtClean="0"/>
              <a:pPr/>
              <a:t>‹#›</a:t>
            </a:fld>
            <a:endParaRPr lang="is-I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0049A-F733-46FD-A312-9BC30BD2A8E3}" type="slidenum">
              <a:rPr lang="is-IS" smtClean="0"/>
              <a:pPr/>
              <a:t>1</a:t>
            </a:fld>
            <a:endParaRPr lang="is-I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s-I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0049A-F733-46FD-A312-9BC30BD2A8E3}" type="slidenum">
              <a:rPr lang="is-IS" smtClean="0"/>
              <a:pPr/>
              <a:t>2</a:t>
            </a:fld>
            <a:endParaRPr lang="is-I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0049A-F733-46FD-A312-9BC30BD2A8E3}" type="slidenum">
              <a:rPr lang="is-IS" smtClean="0"/>
              <a:pPr/>
              <a:t>3</a:t>
            </a:fld>
            <a:endParaRPr lang="is-I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0049A-F733-46FD-A312-9BC30BD2A8E3}" type="slidenum">
              <a:rPr lang="is-IS" smtClean="0"/>
              <a:pPr/>
              <a:t>4</a:t>
            </a:fld>
            <a:endParaRPr lang="is-I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is-I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0049A-F733-46FD-A312-9BC30BD2A8E3}" type="slidenum">
              <a:rPr lang="is-IS" smtClean="0"/>
              <a:pPr/>
              <a:t>5</a:t>
            </a:fld>
            <a:endParaRPr lang="is-I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0049A-F733-46FD-A312-9BC30BD2A8E3}" type="slidenum">
              <a:rPr lang="is-IS" smtClean="0"/>
              <a:pPr/>
              <a:t>6</a:t>
            </a:fld>
            <a:endParaRPr lang="is-I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s-I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0049A-F733-46FD-A312-9BC30BD2A8E3}" type="slidenum">
              <a:rPr lang="is-IS" smtClean="0"/>
              <a:pPr/>
              <a:t>7</a:t>
            </a:fld>
            <a:endParaRPr lang="is-I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0049A-F733-46FD-A312-9BC30BD2A8E3}" type="slidenum">
              <a:rPr lang="is-IS" smtClean="0"/>
              <a:pPr/>
              <a:t>8</a:t>
            </a:fld>
            <a:endParaRPr lang="is-I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s-I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0049A-F733-46FD-A312-9BC30BD2A8E3}" type="slidenum">
              <a:rPr lang="is-IS" smtClean="0"/>
              <a:pPr/>
              <a:t>9</a:t>
            </a:fld>
            <a:endParaRPr lang="is-I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s-IS" baseline="0" dirty="0" smtClean="0"/>
          </a:p>
          <a:p>
            <a:endParaRPr lang="is-IS" dirty="0" smtClean="0"/>
          </a:p>
          <a:p>
            <a:endParaRPr lang="is-IS" dirty="0" smtClean="0"/>
          </a:p>
          <a:p>
            <a:endParaRPr lang="is-I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0049A-F733-46FD-A312-9BC30BD2A8E3}" type="slidenum">
              <a:rPr lang="is-IS" smtClean="0"/>
              <a:pPr/>
              <a:t>10</a:t>
            </a:fld>
            <a:endParaRPr lang="is-I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1" y="2130428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1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08173" indent="0" algn="ctr">
              <a:buNone/>
              <a:defRPr/>
            </a:lvl2pPr>
            <a:lvl3pPr marL="816346" indent="0" algn="ctr">
              <a:buNone/>
              <a:defRPr/>
            </a:lvl3pPr>
            <a:lvl4pPr marL="1224519" indent="0" algn="ctr">
              <a:buNone/>
              <a:defRPr/>
            </a:lvl4pPr>
            <a:lvl5pPr marL="1632692" indent="0" algn="ctr">
              <a:buNone/>
              <a:defRPr/>
            </a:lvl5pPr>
            <a:lvl6pPr marL="2040865" indent="0" algn="ctr">
              <a:buNone/>
              <a:defRPr/>
            </a:lvl6pPr>
            <a:lvl7pPr marL="2449038" indent="0" algn="ctr">
              <a:buNone/>
              <a:defRPr/>
            </a:lvl7pPr>
            <a:lvl8pPr marL="2857211" indent="0" algn="ctr">
              <a:buNone/>
              <a:defRPr/>
            </a:lvl8pPr>
            <a:lvl9pPr marL="326538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s-I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2DCEA2B-AB3C-4221-B96C-5D2D220B295A}" type="datetimeFigureOut">
              <a:rPr lang="is-IS" smtClean="0"/>
              <a:pPr/>
              <a:t>4.9.2011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F2C640-AA7B-43C7-BB75-8C03736CBB3F}" type="slidenum">
              <a:rPr lang="is-IS" smtClean="0"/>
              <a:pPr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s-I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2DCEA2B-AB3C-4221-B96C-5D2D220B295A}" type="datetimeFigureOut">
              <a:rPr lang="is-IS" smtClean="0"/>
              <a:pPr/>
              <a:t>4.9.2011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F2C640-AA7B-43C7-BB75-8C03736CBB3F}" type="slidenum">
              <a:rPr lang="is-IS" smtClean="0"/>
              <a:pPr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1800"/>
            </a:lvl1pPr>
            <a:lvl2pPr marL="408173" indent="0">
              <a:buNone/>
              <a:defRPr sz="1600"/>
            </a:lvl2pPr>
            <a:lvl3pPr marL="816346" indent="0">
              <a:buNone/>
              <a:defRPr sz="1400"/>
            </a:lvl3pPr>
            <a:lvl4pPr marL="1224519" indent="0">
              <a:buNone/>
              <a:defRPr sz="1300"/>
            </a:lvl4pPr>
            <a:lvl5pPr marL="1632692" indent="0">
              <a:buNone/>
              <a:defRPr sz="1300"/>
            </a:lvl5pPr>
            <a:lvl6pPr marL="2040865" indent="0">
              <a:buNone/>
              <a:defRPr sz="1300"/>
            </a:lvl6pPr>
            <a:lvl7pPr marL="2449038" indent="0">
              <a:buNone/>
              <a:defRPr sz="1300"/>
            </a:lvl7pPr>
            <a:lvl8pPr marL="2857211" indent="0">
              <a:buNone/>
              <a:defRPr sz="1300"/>
            </a:lvl8pPr>
            <a:lvl9pPr marL="3265384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2DCEA2B-AB3C-4221-B96C-5D2D220B295A}" type="datetimeFigureOut">
              <a:rPr lang="is-IS" smtClean="0"/>
              <a:pPr/>
              <a:t>4.9.2011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F2C640-AA7B-43C7-BB75-8C03736CBB3F}" type="slidenum">
              <a:rPr lang="is-IS" smtClean="0"/>
              <a:pPr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2156511"/>
            <a:ext cx="4038600" cy="3969652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56511"/>
            <a:ext cx="4038600" cy="3969652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2DCEA2B-AB3C-4221-B96C-5D2D220B295A}" type="datetimeFigureOut">
              <a:rPr lang="is-IS" smtClean="0"/>
              <a:pPr/>
              <a:t>4.9.2011</a:t>
            </a:fld>
            <a:endParaRPr lang="is-I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s-I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F2C640-AA7B-43C7-BB75-8C03736CBB3F}" type="slidenum">
              <a:rPr lang="is-IS" smtClean="0"/>
              <a:pPr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46537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s-I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19507"/>
            <a:ext cx="4040188" cy="639763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8173" indent="0">
              <a:buNone/>
              <a:defRPr sz="1800" b="1"/>
            </a:lvl2pPr>
            <a:lvl3pPr marL="816346" indent="0">
              <a:buNone/>
              <a:defRPr sz="1600" b="1"/>
            </a:lvl3pPr>
            <a:lvl4pPr marL="1224519" indent="0">
              <a:buNone/>
              <a:defRPr sz="1400" b="1"/>
            </a:lvl4pPr>
            <a:lvl5pPr marL="1632692" indent="0">
              <a:buNone/>
              <a:defRPr sz="1400" b="1"/>
            </a:lvl5pPr>
            <a:lvl6pPr marL="2040865" indent="0">
              <a:buNone/>
              <a:defRPr sz="1400" b="1"/>
            </a:lvl6pPr>
            <a:lvl7pPr marL="2449038" indent="0">
              <a:buNone/>
              <a:defRPr sz="1400" b="1"/>
            </a:lvl7pPr>
            <a:lvl8pPr marL="2857211" indent="0">
              <a:buNone/>
              <a:defRPr sz="1400" b="1"/>
            </a:lvl8pPr>
            <a:lvl9pPr marL="3265384" indent="0">
              <a:buNone/>
              <a:defRPr sz="1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759269"/>
            <a:ext cx="4040188" cy="3366895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2119507"/>
            <a:ext cx="4041775" cy="639763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8173" indent="0">
              <a:buNone/>
              <a:defRPr sz="1800" b="1"/>
            </a:lvl2pPr>
            <a:lvl3pPr marL="816346" indent="0">
              <a:buNone/>
              <a:defRPr sz="1600" b="1"/>
            </a:lvl3pPr>
            <a:lvl4pPr marL="1224519" indent="0">
              <a:buNone/>
              <a:defRPr sz="1400" b="1"/>
            </a:lvl4pPr>
            <a:lvl5pPr marL="1632692" indent="0">
              <a:buNone/>
              <a:defRPr sz="1400" b="1"/>
            </a:lvl5pPr>
            <a:lvl6pPr marL="2040865" indent="0">
              <a:buNone/>
              <a:defRPr sz="1400" b="1"/>
            </a:lvl6pPr>
            <a:lvl7pPr marL="2449038" indent="0">
              <a:buNone/>
              <a:defRPr sz="1400" b="1"/>
            </a:lvl7pPr>
            <a:lvl8pPr marL="2857211" indent="0">
              <a:buNone/>
              <a:defRPr sz="1400" b="1"/>
            </a:lvl8pPr>
            <a:lvl9pPr marL="3265384" indent="0">
              <a:buNone/>
              <a:defRPr sz="1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759269"/>
            <a:ext cx="4041775" cy="3366895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2DCEA2B-AB3C-4221-B96C-5D2D220B295A}" type="datetimeFigureOut">
              <a:rPr lang="is-IS" smtClean="0"/>
              <a:pPr/>
              <a:t>4.9.2011</a:t>
            </a:fld>
            <a:endParaRPr lang="is-I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s-I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F2C640-AA7B-43C7-BB75-8C03736CBB3F}" type="slidenum">
              <a:rPr lang="is-IS" smtClean="0"/>
              <a:pPr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2DCEA2B-AB3C-4221-B96C-5D2D220B295A}" type="datetimeFigureOut">
              <a:rPr lang="is-IS" smtClean="0"/>
              <a:pPr/>
              <a:t>4.9.2011</a:t>
            </a:fld>
            <a:endParaRPr lang="is-I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s-I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F2C640-AA7B-43C7-BB75-8C03736CBB3F}" type="slidenum">
              <a:rPr lang="is-IS" smtClean="0"/>
              <a:pPr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2DCEA2B-AB3C-4221-B96C-5D2D220B295A}" type="datetimeFigureOut">
              <a:rPr lang="is-IS" smtClean="0"/>
              <a:pPr/>
              <a:t>4.9.2011</a:t>
            </a:fld>
            <a:endParaRPr lang="is-I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s-I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F2C640-AA7B-43C7-BB75-8C03736CBB3F}" type="slidenum">
              <a:rPr lang="is-IS" smtClean="0"/>
              <a:pPr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1084940"/>
            <a:ext cx="3008313" cy="1162051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is-I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084941"/>
            <a:ext cx="5111750" cy="504122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90457"/>
            <a:ext cx="3008313" cy="3835707"/>
          </a:xfrm>
        </p:spPr>
        <p:txBody>
          <a:bodyPr/>
          <a:lstStyle>
            <a:lvl1pPr marL="0" indent="0">
              <a:buNone/>
              <a:defRPr sz="1300"/>
            </a:lvl1pPr>
            <a:lvl2pPr marL="408173" indent="0">
              <a:buNone/>
              <a:defRPr sz="1100"/>
            </a:lvl2pPr>
            <a:lvl3pPr marL="816346" indent="0">
              <a:buNone/>
              <a:defRPr sz="900"/>
            </a:lvl3pPr>
            <a:lvl4pPr marL="1224519" indent="0">
              <a:buNone/>
              <a:defRPr sz="800"/>
            </a:lvl4pPr>
            <a:lvl5pPr marL="1632692" indent="0">
              <a:buNone/>
              <a:defRPr sz="800"/>
            </a:lvl5pPr>
            <a:lvl6pPr marL="2040865" indent="0">
              <a:buNone/>
              <a:defRPr sz="800"/>
            </a:lvl6pPr>
            <a:lvl7pPr marL="2449038" indent="0">
              <a:buNone/>
              <a:defRPr sz="800"/>
            </a:lvl7pPr>
            <a:lvl8pPr marL="2857211" indent="0">
              <a:buNone/>
              <a:defRPr sz="800"/>
            </a:lvl8pPr>
            <a:lvl9pPr marL="3265384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2DCEA2B-AB3C-4221-B96C-5D2D220B295A}" type="datetimeFigureOut">
              <a:rPr lang="is-IS" smtClean="0"/>
              <a:pPr/>
              <a:t>4.9.2011</a:t>
            </a:fld>
            <a:endParaRPr lang="is-I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s-I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F2C640-AA7B-43C7-BB75-8C03736CBB3F}" type="slidenum">
              <a:rPr lang="is-IS" smtClean="0"/>
              <a:pPr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800600"/>
            <a:ext cx="5486400" cy="566739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64652" y="1062209"/>
            <a:ext cx="4941674" cy="3706255"/>
          </a:xfrm>
        </p:spPr>
        <p:txBody>
          <a:bodyPr/>
          <a:lstStyle>
            <a:lvl1pPr marL="0" indent="0">
              <a:buNone/>
              <a:defRPr sz="2900"/>
            </a:lvl1pPr>
            <a:lvl2pPr marL="408173" indent="0">
              <a:buNone/>
              <a:defRPr sz="2500"/>
            </a:lvl2pPr>
            <a:lvl3pPr marL="816346" indent="0">
              <a:buNone/>
              <a:defRPr sz="2100"/>
            </a:lvl3pPr>
            <a:lvl4pPr marL="1224519" indent="0">
              <a:buNone/>
              <a:defRPr sz="1800"/>
            </a:lvl4pPr>
            <a:lvl5pPr marL="1632692" indent="0">
              <a:buNone/>
              <a:defRPr sz="1800"/>
            </a:lvl5pPr>
            <a:lvl6pPr marL="2040865" indent="0">
              <a:buNone/>
              <a:defRPr sz="1800"/>
            </a:lvl6pPr>
            <a:lvl7pPr marL="2449038" indent="0">
              <a:buNone/>
              <a:defRPr sz="1800"/>
            </a:lvl7pPr>
            <a:lvl8pPr marL="2857211" indent="0">
              <a:buNone/>
              <a:defRPr sz="1800"/>
            </a:lvl8pPr>
            <a:lvl9pPr marL="3265384" indent="0">
              <a:buNone/>
              <a:defRPr sz="18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is-I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5367339"/>
            <a:ext cx="5486400" cy="804861"/>
          </a:xfrm>
        </p:spPr>
        <p:txBody>
          <a:bodyPr/>
          <a:lstStyle>
            <a:lvl1pPr marL="0" indent="0">
              <a:buNone/>
              <a:defRPr sz="1300"/>
            </a:lvl1pPr>
            <a:lvl2pPr marL="408173" indent="0">
              <a:buNone/>
              <a:defRPr sz="1100"/>
            </a:lvl2pPr>
            <a:lvl3pPr marL="816346" indent="0">
              <a:buNone/>
              <a:defRPr sz="900"/>
            </a:lvl3pPr>
            <a:lvl4pPr marL="1224519" indent="0">
              <a:buNone/>
              <a:defRPr sz="800"/>
            </a:lvl4pPr>
            <a:lvl5pPr marL="1632692" indent="0">
              <a:buNone/>
              <a:defRPr sz="800"/>
            </a:lvl5pPr>
            <a:lvl6pPr marL="2040865" indent="0">
              <a:buNone/>
              <a:defRPr sz="800"/>
            </a:lvl6pPr>
            <a:lvl7pPr marL="2449038" indent="0">
              <a:buNone/>
              <a:defRPr sz="800"/>
            </a:lvl7pPr>
            <a:lvl8pPr marL="2857211" indent="0">
              <a:buNone/>
              <a:defRPr sz="800"/>
            </a:lvl8pPr>
            <a:lvl9pPr marL="3265384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2DCEA2B-AB3C-4221-B96C-5D2D220B295A}" type="datetimeFigureOut">
              <a:rPr lang="is-IS" smtClean="0"/>
              <a:pPr/>
              <a:t>4.9.2011</a:t>
            </a:fld>
            <a:endParaRPr lang="is-I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s-I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F2C640-AA7B-43C7-BB75-8C03736CBB3F}" type="slidenum">
              <a:rPr lang="is-IS" smtClean="0"/>
              <a:pPr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2DCEA2B-AB3C-4221-B96C-5D2D220B295A}" type="datetimeFigureOut">
              <a:rPr lang="is-IS" smtClean="0"/>
              <a:pPr/>
              <a:t>4.9.2011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F2C640-AA7B-43C7-BB75-8C03736CBB3F}" type="slidenum">
              <a:rPr lang="is-IS" smtClean="0"/>
              <a:pPr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8925" y="1084940"/>
            <a:ext cx="2058988" cy="504122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2" y="1084940"/>
            <a:ext cx="6029325" cy="504122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2DCEA2B-AB3C-4221-B96C-5D2D220B295A}" type="datetimeFigureOut">
              <a:rPr lang="is-IS" smtClean="0"/>
              <a:pPr/>
              <a:t>4.9.2011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F2C640-AA7B-43C7-BB75-8C03736CBB3F}" type="slidenum">
              <a:rPr lang="is-IS" smtClean="0"/>
              <a:pPr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s-I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CEA2B-AB3C-4221-B96C-5D2D220B295A}" type="datetimeFigureOut">
              <a:rPr lang="is-IS" smtClean="0"/>
              <a:pPr/>
              <a:t>4.9.2011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2C640-AA7B-43C7-BB75-8C03736CBB3F}" type="slidenum">
              <a:rPr lang="is-IS" smtClean="0"/>
              <a:pPr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CEA2B-AB3C-4221-B96C-5D2D220B295A}" type="datetimeFigureOut">
              <a:rPr lang="is-IS" smtClean="0"/>
              <a:pPr/>
              <a:t>4.9.2011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2C640-AA7B-43C7-BB75-8C03736CBB3F}" type="slidenum">
              <a:rPr lang="is-IS" smtClean="0"/>
              <a:pPr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CEA2B-AB3C-4221-B96C-5D2D220B295A}" type="datetimeFigureOut">
              <a:rPr lang="is-IS" smtClean="0"/>
              <a:pPr/>
              <a:t>4.9.2011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2C640-AA7B-43C7-BB75-8C03736CBB3F}" type="slidenum">
              <a:rPr lang="is-IS" smtClean="0"/>
              <a:pPr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CEA2B-AB3C-4221-B96C-5D2D220B295A}" type="datetimeFigureOut">
              <a:rPr lang="is-IS" smtClean="0"/>
              <a:pPr/>
              <a:t>4.9.2011</a:t>
            </a:fld>
            <a:endParaRPr lang="is-I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2C640-AA7B-43C7-BB75-8C03736CBB3F}" type="slidenum">
              <a:rPr lang="is-IS" smtClean="0"/>
              <a:pPr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CEA2B-AB3C-4221-B96C-5D2D220B295A}" type="datetimeFigureOut">
              <a:rPr lang="is-IS" smtClean="0"/>
              <a:pPr/>
              <a:t>4.9.2011</a:t>
            </a:fld>
            <a:endParaRPr lang="is-I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2C640-AA7B-43C7-BB75-8C03736CBB3F}" type="slidenum">
              <a:rPr lang="is-IS" smtClean="0"/>
              <a:pPr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CEA2B-AB3C-4221-B96C-5D2D220B295A}" type="datetimeFigureOut">
              <a:rPr lang="is-IS" smtClean="0"/>
              <a:pPr/>
              <a:t>4.9.2011</a:t>
            </a:fld>
            <a:endParaRPr lang="is-I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2C640-AA7B-43C7-BB75-8C03736CBB3F}" type="slidenum">
              <a:rPr lang="is-IS" smtClean="0"/>
              <a:pPr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CEA2B-AB3C-4221-B96C-5D2D220B295A}" type="datetimeFigureOut">
              <a:rPr lang="is-IS" smtClean="0"/>
              <a:pPr/>
              <a:t>4.9.2011</a:t>
            </a:fld>
            <a:endParaRPr lang="is-I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2C640-AA7B-43C7-BB75-8C03736CBB3F}" type="slidenum">
              <a:rPr lang="is-IS" smtClean="0"/>
              <a:pPr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CEA2B-AB3C-4221-B96C-5D2D220B295A}" type="datetimeFigureOut">
              <a:rPr lang="is-IS" smtClean="0"/>
              <a:pPr/>
              <a:t>4.9.2011</a:t>
            </a:fld>
            <a:endParaRPr lang="is-I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2C640-AA7B-43C7-BB75-8C03736CBB3F}" type="slidenum">
              <a:rPr lang="is-IS" smtClean="0"/>
              <a:pPr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s-I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CEA2B-AB3C-4221-B96C-5D2D220B295A}" type="datetimeFigureOut">
              <a:rPr lang="is-IS" smtClean="0"/>
              <a:pPr/>
              <a:t>4.9.2011</a:t>
            </a:fld>
            <a:endParaRPr lang="is-I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2C640-AA7B-43C7-BB75-8C03736CBB3F}" type="slidenum">
              <a:rPr lang="is-IS" smtClean="0"/>
              <a:pPr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CEA2B-AB3C-4221-B96C-5D2D220B295A}" type="datetimeFigureOut">
              <a:rPr lang="is-IS" smtClean="0"/>
              <a:pPr/>
              <a:t>4.9.2011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2C640-AA7B-43C7-BB75-8C03736CBB3F}" type="slidenum">
              <a:rPr lang="is-IS" smtClean="0"/>
              <a:pPr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CEA2B-AB3C-4221-B96C-5D2D220B295A}" type="datetimeFigureOut">
              <a:rPr lang="is-IS" smtClean="0"/>
              <a:pPr/>
              <a:t>4.9.2011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2C640-AA7B-43C7-BB75-8C03736CBB3F}" type="slidenum">
              <a:rPr lang="is-IS" smtClean="0"/>
              <a:pPr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alphaModFix amt="27000"/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1" descr="HI_ppt_Rektorsblar-04.jpg"/>
          <p:cNvPicPr>
            <a:picLocks noChangeAspect="1"/>
          </p:cNvPicPr>
          <p:nvPr/>
        </p:nvPicPr>
        <p:blipFill>
          <a:blip r:embed="rId14" cstate="print"/>
          <a:srcRect b="83600"/>
          <a:stretch>
            <a:fillRect/>
          </a:stretch>
        </p:blipFill>
        <p:spPr bwMode="auto">
          <a:xfrm>
            <a:off x="1588" y="0"/>
            <a:ext cx="9140825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5613" y="950913"/>
            <a:ext cx="822801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1634" tIns="40817" rIns="81634" bIns="408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2224088"/>
            <a:ext cx="8229600" cy="390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1634" tIns="40817" rIns="81634" bIns="408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81634" tIns="40817" rIns="81634" bIns="40817" numCol="1" anchor="ctr" anchorCtr="0" compatLnSpc="1">
            <a:prstTxWarp prst="textNoShape">
              <a:avLst/>
            </a:prstTxWarp>
          </a:bodyPr>
          <a:lstStyle>
            <a:lvl1pPr>
              <a:defRPr sz="11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12DCEA2B-AB3C-4221-B96C-5D2D220B295A}" type="datetimeFigureOut">
              <a:rPr lang="is-IS" smtClean="0"/>
              <a:pPr/>
              <a:t>4.9.2011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81634" tIns="40817" rIns="81634" bIns="40817" numCol="1" anchor="ctr" anchorCtr="0" compatLnSpc="1">
            <a:prstTxWarp prst="textNoShape">
              <a:avLst/>
            </a:prstTxWarp>
          </a:bodyPr>
          <a:lstStyle>
            <a:lvl1pPr algn="ctr">
              <a:defRPr sz="11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81634" tIns="40817" rIns="81634" bIns="40817" numCol="1" anchor="ctr" anchorCtr="0" compatLnSpc="1">
            <a:prstTxWarp prst="textNoShape">
              <a:avLst/>
            </a:prstTxWarp>
          </a:bodyPr>
          <a:lstStyle>
            <a:lvl1pPr algn="r">
              <a:defRPr sz="11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8CF2C640-AA7B-43C7-BB75-8C03736CBB3F}" type="slidenum">
              <a:rPr lang="is-IS" smtClean="0"/>
              <a:pPr/>
              <a:t>‹#›</a:t>
            </a:fld>
            <a:endParaRPr lang="is-IS"/>
          </a:p>
        </p:txBody>
      </p:sp>
      <p:pic>
        <p:nvPicPr>
          <p:cNvPr id="1032" name="Picture 7" descr="tjodo 2010 bordi.png"/>
          <p:cNvPicPr>
            <a:picLocks noChangeAspect="1"/>
          </p:cNvPicPr>
          <p:nvPr/>
        </p:nvPicPr>
        <p:blipFill>
          <a:blip r:embed="rId15" cstate="print"/>
          <a:srcRect l="11751"/>
          <a:stretch>
            <a:fillRect/>
          </a:stretch>
        </p:blipFill>
        <p:spPr bwMode="auto">
          <a:xfrm>
            <a:off x="0" y="6381750"/>
            <a:ext cx="1852613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8" descr="HI_Logo_positiv_IS_horiz.jpg"/>
          <p:cNvPicPr>
            <a:picLocks noChangeAspect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380288" y="6273800"/>
            <a:ext cx="1725612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406400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Frutiger LT Std 55 Roman" pitchFamily="34" charset="0"/>
          <a:ea typeface="+mj-ea"/>
          <a:cs typeface="Arial" pitchFamily="34" charset="0"/>
        </a:defRPr>
      </a:lvl1pPr>
      <a:lvl2pPr algn="ctr" defTabSz="406400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Frutiger LT Std 55 Roman" pitchFamily="34" charset="0"/>
          <a:cs typeface="Arial" charset="0"/>
        </a:defRPr>
      </a:lvl2pPr>
      <a:lvl3pPr algn="ctr" defTabSz="406400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Frutiger LT Std 55 Roman" pitchFamily="34" charset="0"/>
          <a:cs typeface="Arial" charset="0"/>
        </a:defRPr>
      </a:lvl3pPr>
      <a:lvl4pPr algn="ctr" defTabSz="406400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Frutiger LT Std 55 Roman" pitchFamily="34" charset="0"/>
          <a:cs typeface="Arial" charset="0"/>
        </a:defRPr>
      </a:lvl4pPr>
      <a:lvl5pPr algn="ctr" defTabSz="406400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Frutiger LT Std 55 Roman" pitchFamily="34" charset="0"/>
          <a:cs typeface="Arial" charset="0"/>
        </a:defRPr>
      </a:lvl5pPr>
      <a:lvl6pPr marL="408173" algn="ctr" defTabSz="408173" rtl="0" eaLnBrk="1" fontAlgn="base" hangingPunct="1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Calibri" pitchFamily="34" charset="0"/>
        </a:defRPr>
      </a:lvl6pPr>
      <a:lvl7pPr marL="816346" algn="ctr" defTabSz="408173" rtl="0" eaLnBrk="1" fontAlgn="base" hangingPunct="1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Calibri" pitchFamily="34" charset="0"/>
        </a:defRPr>
      </a:lvl7pPr>
      <a:lvl8pPr marL="1224519" algn="ctr" defTabSz="408173" rtl="0" eaLnBrk="1" fontAlgn="base" hangingPunct="1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Calibri" pitchFamily="34" charset="0"/>
        </a:defRPr>
      </a:lvl8pPr>
      <a:lvl9pPr marL="1632692" algn="ctr" defTabSz="408173" rtl="0" eaLnBrk="1" fontAlgn="base" hangingPunct="1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Calibri" pitchFamily="34" charset="0"/>
        </a:defRPr>
      </a:lvl9pPr>
    </p:titleStyle>
    <p:bodyStyle>
      <a:lvl1pPr marL="304800" indent="-304800" algn="l" defTabSz="4064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900">
          <a:solidFill>
            <a:schemeClr val="tx1"/>
          </a:solidFill>
          <a:latin typeface="Frutiger LT Std 55 Roman" pitchFamily="34" charset="0"/>
          <a:ea typeface="+mn-ea"/>
          <a:cs typeface="Arial" pitchFamily="34" charset="0"/>
        </a:defRPr>
      </a:lvl1pPr>
      <a:lvl2pPr marL="661988" indent="-254000" algn="l" defTabSz="4064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500">
          <a:solidFill>
            <a:schemeClr val="tx1"/>
          </a:solidFill>
          <a:latin typeface="Frutiger LT Std 55 Roman" pitchFamily="34" charset="0"/>
          <a:cs typeface="Arial" pitchFamily="34" charset="0"/>
        </a:defRPr>
      </a:lvl2pPr>
      <a:lvl3pPr marL="1019175" indent="-201613" algn="l" defTabSz="4064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100">
          <a:solidFill>
            <a:schemeClr val="tx1"/>
          </a:solidFill>
          <a:latin typeface="Frutiger LT Std 55 Roman" pitchFamily="34" charset="0"/>
          <a:cs typeface="Arial" pitchFamily="34" charset="0"/>
        </a:defRPr>
      </a:lvl3pPr>
      <a:lvl4pPr marL="1427163" indent="-201613" algn="l" defTabSz="4064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>
          <a:solidFill>
            <a:schemeClr val="tx1"/>
          </a:solidFill>
          <a:latin typeface="Frutiger LT Std 55 Roman" pitchFamily="34" charset="0"/>
          <a:cs typeface="Arial" pitchFamily="34" charset="0"/>
        </a:defRPr>
      </a:lvl4pPr>
      <a:lvl5pPr marL="1835150" indent="-201613" algn="l" defTabSz="4064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>
          <a:solidFill>
            <a:schemeClr val="tx1"/>
          </a:solidFill>
          <a:latin typeface="Frutiger LT Std 55 Roman" pitchFamily="34" charset="0"/>
          <a:cs typeface="Arial" pitchFamily="34" charset="0"/>
        </a:defRPr>
      </a:lvl5pPr>
      <a:lvl6pPr marL="2244951" indent="-204087" algn="l" defTabSz="408173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800">
          <a:solidFill>
            <a:schemeClr val="tx1"/>
          </a:solidFill>
          <a:latin typeface="+mn-lt"/>
        </a:defRPr>
      </a:lvl6pPr>
      <a:lvl7pPr marL="2653125" indent="-204087" algn="l" defTabSz="408173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800">
          <a:solidFill>
            <a:schemeClr val="tx1"/>
          </a:solidFill>
          <a:latin typeface="+mn-lt"/>
        </a:defRPr>
      </a:lvl7pPr>
      <a:lvl8pPr marL="3061298" indent="-204087" algn="l" defTabSz="408173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800">
          <a:solidFill>
            <a:schemeClr val="tx1"/>
          </a:solidFill>
          <a:latin typeface="+mn-lt"/>
        </a:defRPr>
      </a:lvl8pPr>
      <a:lvl9pPr marL="3469471" indent="-204087" algn="l" defTabSz="408173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800">
          <a:solidFill>
            <a:schemeClr val="tx1"/>
          </a:solidFill>
          <a:latin typeface="+mn-lt"/>
        </a:defRPr>
      </a:lvl9pPr>
    </p:bodyStyle>
    <p:otherStyle>
      <a:defPPr>
        <a:defRPr lang="is-IS"/>
      </a:defPPr>
      <a:lvl1pPr marL="0" algn="l" defTabSz="81634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73" algn="l" defTabSz="81634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46" algn="l" defTabSz="81634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519" algn="l" defTabSz="81634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692" algn="l" defTabSz="81634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865" algn="l" defTabSz="81634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9038" algn="l" defTabSz="81634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211" algn="l" defTabSz="81634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384" algn="l" defTabSz="81634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27000"/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DCEA2B-AB3C-4221-B96C-5D2D220B295A}" type="datetimeFigureOut">
              <a:rPr lang="is-IS" smtClean="0"/>
              <a:pPr/>
              <a:t>4.9.2011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F2C640-AA7B-43C7-BB75-8C03736CBB3F}" type="slidenum">
              <a:rPr lang="is-IS" smtClean="0"/>
              <a:pPr/>
              <a:t>‹#›</a:t>
            </a:fld>
            <a:endParaRPr lang="is-I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 smtClean="0"/>
              <a:t>The Northern Research Forum, a case study for High Northern cooperation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 smtClean="0"/>
              <a:t>Margrét</a:t>
            </a:r>
            <a:r>
              <a:rPr lang="en-US" dirty="0" smtClean="0"/>
              <a:t> </a:t>
            </a:r>
            <a:r>
              <a:rPr lang="en-US" dirty="0" err="1" smtClean="0"/>
              <a:t>Cela</a:t>
            </a:r>
            <a:r>
              <a:rPr lang="en-US" dirty="0" smtClean="0"/>
              <a:t>,</a:t>
            </a:r>
          </a:p>
          <a:p>
            <a:r>
              <a:rPr lang="en-US" dirty="0" smtClean="0"/>
              <a:t>PHD Candidate, University of Lapland,</a:t>
            </a:r>
          </a:p>
          <a:p>
            <a:r>
              <a:rPr lang="en-US" dirty="0" smtClean="0"/>
              <a:t>NRF 6th Open Assembly, </a:t>
            </a:r>
          </a:p>
          <a:p>
            <a:r>
              <a:rPr lang="en-US" dirty="0" err="1" smtClean="0"/>
              <a:t>Hveragerði</a:t>
            </a:r>
            <a:r>
              <a:rPr lang="en-US" dirty="0" smtClean="0"/>
              <a:t>,  3.-6. September, 2011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/>
              <a:t>Cold War</a:t>
            </a:r>
            <a:endParaRPr lang="is-I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Militarization</a:t>
            </a:r>
          </a:p>
          <a:p>
            <a:r>
              <a:rPr lang="en-US" dirty="0" smtClean="0"/>
              <a:t>Deterrence</a:t>
            </a:r>
          </a:p>
          <a:p>
            <a:r>
              <a:rPr lang="en-US" dirty="0" smtClean="0"/>
              <a:t>Indirect confrontation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/>
              <a:t>End of Cold War</a:t>
            </a:r>
            <a:endParaRPr lang="is-I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Regan – Gorbachev meeting in Reykjavík -1986</a:t>
            </a:r>
          </a:p>
          <a:p>
            <a:r>
              <a:rPr lang="en-US" dirty="0" smtClean="0"/>
              <a:t>Murmansk speech - 1987</a:t>
            </a:r>
          </a:p>
          <a:p>
            <a:r>
              <a:rPr lang="en-US" dirty="0" smtClean="0"/>
              <a:t>Broadening out of the security concept</a:t>
            </a:r>
          </a:p>
          <a:p>
            <a:r>
              <a:rPr lang="en-US" dirty="0" smtClean="0"/>
              <a:t>Increased (environmental) cooperation</a:t>
            </a:r>
          </a:p>
          <a:p>
            <a:r>
              <a:rPr lang="en-US" dirty="0" smtClean="0"/>
              <a:t>Stability</a:t>
            </a:r>
          </a:p>
          <a:p>
            <a:r>
              <a:rPr lang="en-US" dirty="0" smtClean="0"/>
              <a:t>New institutions and forums for cooperation</a:t>
            </a:r>
          </a:p>
          <a:p>
            <a:r>
              <a:rPr lang="en-US" dirty="0" smtClean="0"/>
              <a:t>NRF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Globalization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Arctic is no longer a private matter of the Arctic states</a:t>
            </a:r>
          </a:p>
          <a:p>
            <a:r>
              <a:rPr lang="en-US" dirty="0" smtClean="0"/>
              <a:t>What happens in the Arctic has global impacts</a:t>
            </a:r>
          </a:p>
          <a:p>
            <a:r>
              <a:rPr lang="en-US" dirty="0" smtClean="0"/>
              <a:t>Unified states (Arctic 5/8 + others) -  intergovernmental organizations (IGOs) -  international non-governmental organizations  (INGOs) -  private/state owned/ multinational businesses...</a:t>
            </a:r>
          </a:p>
          <a:p>
            <a:pPr>
              <a:buNone/>
            </a:pPr>
            <a:endParaRPr lang="is-I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/>
              <a:t>From stability to peace</a:t>
            </a:r>
            <a:endParaRPr lang="is-I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 smtClean="0"/>
              <a:t>Negative peace  </a:t>
            </a:r>
          </a:p>
          <a:p>
            <a:r>
              <a:rPr lang="is-IS" dirty="0" smtClean="0"/>
              <a:t>Positive peace</a:t>
            </a:r>
          </a:p>
          <a:p>
            <a:r>
              <a:rPr lang="is-IS" dirty="0" smtClean="0"/>
              <a:t>Peace-building</a:t>
            </a:r>
          </a:p>
          <a:p>
            <a:r>
              <a:rPr lang="is-IS" dirty="0" smtClean="0"/>
              <a:t>Securtization and de-securitization</a:t>
            </a:r>
            <a:endParaRPr lang="is-I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s-IS" dirty="0" smtClean="0"/>
              <a:t>Northern Reseach Forum:</a:t>
            </a:r>
            <a:br>
              <a:rPr lang="is-IS" dirty="0" smtClean="0"/>
            </a:br>
            <a:r>
              <a:rPr lang="is-IS" dirty="0" smtClean="0"/>
              <a:t>The town squere</a:t>
            </a:r>
            <a:endParaRPr lang="is-IS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1924050" y="1891506"/>
            <a:ext cx="5295900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/>
              <a:t>NRF - Structure</a:t>
            </a:r>
            <a:endParaRPr lang="is-I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 smtClean="0"/>
              <a:t>Working procedures</a:t>
            </a:r>
          </a:p>
          <a:p>
            <a:r>
              <a:rPr lang="is-IS" dirty="0" smtClean="0"/>
              <a:t>Working groups – networks</a:t>
            </a:r>
          </a:p>
          <a:p>
            <a:r>
              <a:rPr lang="is-IS" dirty="0" smtClean="0"/>
              <a:t>Openness</a:t>
            </a:r>
          </a:p>
          <a:p>
            <a:r>
              <a:rPr lang="is-IS" dirty="0" smtClean="0"/>
              <a:t>The integration of early career scientists (Yong researchers)</a:t>
            </a:r>
          </a:p>
          <a:p>
            <a:endParaRPr lang="is-IS" dirty="0" smtClean="0"/>
          </a:p>
          <a:p>
            <a:pPr>
              <a:buNone/>
            </a:pPr>
            <a:endParaRPr lang="is-I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s-IS" dirty="0" smtClean="0"/>
              <a:t>NRF:</a:t>
            </a:r>
            <a:br>
              <a:rPr lang="is-IS" dirty="0" smtClean="0"/>
            </a:br>
            <a:r>
              <a:rPr lang="is-IS" dirty="0" smtClean="0"/>
              <a:t>Contributions to the development</a:t>
            </a:r>
            <a:endParaRPr lang="is-I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 smtClean="0"/>
              <a:t>Confidence building</a:t>
            </a:r>
          </a:p>
          <a:p>
            <a:r>
              <a:rPr lang="is-IS" dirty="0" smtClean="0"/>
              <a:t>Trust</a:t>
            </a:r>
          </a:p>
          <a:p>
            <a:r>
              <a:rPr lang="is-IS" dirty="0" smtClean="0"/>
              <a:t>Cooperation</a:t>
            </a:r>
          </a:p>
          <a:p>
            <a:r>
              <a:rPr lang="is-IS" dirty="0" smtClean="0"/>
              <a:t>Transparency</a:t>
            </a:r>
          </a:p>
          <a:p>
            <a:r>
              <a:rPr lang="is-IS" dirty="0" smtClean="0"/>
              <a:t>De-securitization</a:t>
            </a:r>
          </a:p>
          <a:p>
            <a:r>
              <a:rPr lang="is-IS" dirty="0" smtClean="0"/>
              <a:t>Dialouge</a:t>
            </a:r>
          </a:p>
          <a:p>
            <a:r>
              <a:rPr lang="is-IS" dirty="0" smtClean="0"/>
              <a:t>Inclusions</a:t>
            </a:r>
          </a:p>
          <a:p>
            <a:pPr>
              <a:buNone/>
            </a:pPr>
            <a:endParaRPr lang="is-I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/>
              <a:t>NRF - challenges</a:t>
            </a:r>
            <a:endParaRPr lang="is-I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 smtClean="0"/>
              <a:t>Can the NRF keep up with the development?</a:t>
            </a:r>
          </a:p>
          <a:p>
            <a:r>
              <a:rPr lang="is-IS" dirty="0" smtClean="0"/>
              <a:t>Can the NRF keep up with other forums for cooperation (institutions, organizations...)?</a:t>
            </a:r>
          </a:p>
          <a:p>
            <a:r>
              <a:rPr lang="is-IS" dirty="0" smtClean="0"/>
              <a:t>Can the NRF keep on renewing itself?</a:t>
            </a:r>
            <a:endParaRPr lang="is-I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/>
              <a:t>Conclusions</a:t>
            </a:r>
            <a:endParaRPr lang="is-I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 smtClean="0"/>
              <a:t>After the Cold War – new security scenario</a:t>
            </a:r>
          </a:p>
          <a:p>
            <a:r>
              <a:rPr lang="is-IS" dirty="0" smtClean="0"/>
              <a:t>The Arctic is highly globalized</a:t>
            </a:r>
          </a:p>
          <a:p>
            <a:r>
              <a:rPr lang="is-IS" dirty="0" smtClean="0"/>
              <a:t>We must always aim for positive peace</a:t>
            </a:r>
          </a:p>
          <a:p>
            <a:r>
              <a:rPr lang="is-IS" dirty="0" smtClean="0"/>
              <a:t>The NRF can and does contribute </a:t>
            </a:r>
          </a:p>
          <a:p>
            <a:endParaRPr lang="is-IS" dirty="0" smtClean="0"/>
          </a:p>
          <a:p>
            <a:endParaRPr lang="is-IS" dirty="0" smtClean="0"/>
          </a:p>
          <a:p>
            <a:endParaRPr lang="is-I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">
  <a:themeElements>
    <a:clrScheme name="1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Office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5787</TotalTime>
  <Words>245</Words>
  <Application>Microsoft Office PowerPoint</Application>
  <PresentationFormat>On-screen Show (4:3)</PresentationFormat>
  <Paragraphs>62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Theme1</vt:lpstr>
      <vt:lpstr>Office Theme</vt:lpstr>
      <vt:lpstr>The Northern Research Forum, a case study for High Northern cooperation.</vt:lpstr>
      <vt:lpstr>Cold War</vt:lpstr>
      <vt:lpstr>End of Cold War</vt:lpstr>
      <vt:lpstr>Globalization</vt:lpstr>
      <vt:lpstr>From stability to peace</vt:lpstr>
      <vt:lpstr>Northern Reseach Forum: The town squere</vt:lpstr>
      <vt:lpstr>NRF - Structure</vt:lpstr>
      <vt:lpstr>NRF: Contributions to the development</vt:lpstr>
      <vt:lpstr>NRF - challenges</vt:lpstr>
      <vt:lpstr>Conclusions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Northern Research Forum, a case study for High Northern cooperation.</dc:title>
  <dc:creator> MC</dc:creator>
  <cp:lastModifiedBy> MC</cp:lastModifiedBy>
  <cp:revision>101</cp:revision>
  <dcterms:created xsi:type="dcterms:W3CDTF">2011-08-29T06:55:33Z</dcterms:created>
  <dcterms:modified xsi:type="dcterms:W3CDTF">2011-09-04T07:52:40Z</dcterms:modified>
</cp:coreProperties>
</file>