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0" r:id="rId2"/>
    <p:sldId id="271" r:id="rId3"/>
    <p:sldId id="291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</p:sldIdLst>
  <p:sldSz cx="9144000" cy="6858000" type="screen4x3"/>
  <p:notesSz cx="6805613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87273" autoAdjust="0"/>
  </p:normalViewPr>
  <p:slideViewPr>
    <p:cSldViewPr>
      <p:cViewPr>
        <p:scale>
          <a:sx n="75" d="100"/>
          <a:sy n="75" d="100"/>
        </p:scale>
        <p:origin x="-101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602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102"/>
      </p:cViewPr>
      <p:guideLst>
        <p:guide orient="horz" pos="3131"/>
        <p:guide pos="21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21E42F58-AB28-44D4-9D62-A6C968A203C7}" type="datetimeFigureOut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62E5FAD2-584D-4FA5-99CB-0D77F9D8F8D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549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4CD348F-A6AB-487E-A6C3-2B869F411AF9}" type="datetimeFigureOut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6ACB8D8-C8BE-4D53-9E65-D52B61B5228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0184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ACB8D8-C8BE-4D53-9E65-D52B61B5228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2133601"/>
            <a:ext cx="6858000" cy="1447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FCD00-48C9-4BB7-9A93-ED40DAF48E6C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449CB-B148-43D7-B9B4-66E1064B0C2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118F0-9501-475B-A676-A205EA514BE8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D631B-7A0A-4628-8236-BFF68146529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8EC59-EA61-45D1-8C5F-3314CB4D8018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DBE65-0C7C-467D-84D3-1978CE00D1B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C72A6-5F7F-4645-A013-B042B8615C4A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E2D01-F766-4385-99B7-0F46D20F575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D6F3C-E10A-4515-895C-43C855CD44C0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35184-345D-4B72-852F-E0E50BE0CF8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AF4A7-4BF4-4F30-970A-390FF0E3BF51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57CE7-713C-48EA-A23B-12FA4BC4FE1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AD60C-99A2-4AE6-A233-489B41EAE680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21A9-63C5-4406-B2F4-D7307B97B91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13B7D-8BEF-443C-A9C3-647ECCE8BE79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5CB17-1622-4078-A8C2-965D998CAE2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C1ABC-3522-4581-BE63-BB600FB80DA6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94199-BC41-4894-8589-209D989FA6C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8A864-9F08-4288-BA46-E2D5F86DFD30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95921-E31A-43FC-A165-5241599A593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64E6F-F29C-4BC9-99EC-44DCB13941F8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A829C-7EF3-4FC5-A92C-CF26334EA6C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73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600200"/>
            <a:ext cx="6553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61D5A-676E-47E4-8DBD-41095E37BB0D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68CF5-C517-45D3-AFD7-8AB124D83FA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981200" y="274638"/>
            <a:ext cx="67056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133600" y="1600200"/>
            <a:ext cx="6553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C9C2DE-963C-4A33-9B7B-03CF6139660E}" type="datetime1">
              <a:rPr lang="en-US"/>
              <a:pPr>
                <a:defRPr/>
              </a:pPr>
              <a:t>9/4/2011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3F7D35-5C93-4A5D-A828-A2EBA2DC0C4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pic>
        <p:nvPicPr>
          <p:cNvPr id="1031" name="Picture 8" descr="UN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59000" y="838200"/>
            <a:ext cx="3860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 descr="UNU2.gif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562600" y="2895600"/>
            <a:ext cx="2971800" cy="352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COP Banner_Final [Converted]_pp-01.jpg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1946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4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17375E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7375E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7375E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7375E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7375E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17375E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17375E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17375E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17375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asmus@cantab.ne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2057400" y="2133600"/>
            <a:ext cx="6858000" cy="1447800"/>
          </a:xfrm>
        </p:spPr>
        <p:txBody>
          <a:bodyPr/>
          <a:lstStyle/>
          <a:p>
            <a:r>
              <a:rPr lang="en-US" sz="3200" i="1" dirty="0" smtClean="0"/>
              <a:t>North Atlantic Micro State Security Governance: Facing Structural, Natural and Political Challenges Historically, Today and in the Future</a:t>
            </a:r>
            <a:endParaRPr lang="en-US" sz="3200" dirty="0" smtClean="0">
              <a:latin typeface="Arial" charset="0"/>
              <a:cs typeface="Arial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3886200"/>
            <a:ext cx="7162800" cy="1752600"/>
          </a:xfrm>
        </p:spPr>
        <p:txBody>
          <a:bodyPr/>
          <a:lstStyle/>
          <a:p>
            <a:pPr>
              <a:defRPr/>
            </a:pPr>
            <a:r>
              <a:rPr lang="en-US" sz="2300" dirty="0" smtClean="0"/>
              <a:t>Rasmus Gjedssø Bertelsen, PhD</a:t>
            </a:r>
          </a:p>
          <a:p>
            <a:pPr>
              <a:defRPr/>
            </a:pPr>
            <a:r>
              <a:rPr lang="en-US" sz="2300" dirty="0" smtClean="0"/>
              <a:t>United Nations University—Institute of Advanced Studies</a:t>
            </a:r>
          </a:p>
          <a:p>
            <a:pPr>
              <a:defRPr/>
            </a:pPr>
            <a:r>
              <a:rPr lang="en-US" sz="2300" dirty="0" smtClean="0"/>
              <a:t>Tokyo Institute of Technology</a:t>
            </a:r>
          </a:p>
          <a:p>
            <a:pPr>
              <a:defRPr/>
            </a:pPr>
            <a:r>
              <a:rPr lang="en-US" sz="2300" dirty="0" smtClean="0"/>
              <a:t>Aalborg University</a:t>
            </a:r>
          </a:p>
          <a:p>
            <a:pPr>
              <a:defRPr/>
            </a:pPr>
            <a:r>
              <a:rPr lang="en-US" sz="2400" dirty="0" smtClean="0">
                <a:hlinkClick r:id="rId2"/>
              </a:rPr>
              <a:t>Rasmus@cantab.net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1CC03E-D9CD-4EE7-8431-B6FDE1C7F05B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D21A9-63C5-4406-B2F4-D7307B97B91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981200" y="274638"/>
            <a:ext cx="6705600" cy="1143000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Nexus of Environmental and Political Processes in the North Atlantic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18288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Climate Change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5029200" y="1981200"/>
            <a:ext cx="1295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553200" y="18288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Independence Politics</a:t>
            </a:r>
            <a:endParaRPr lang="en-US" sz="2400" dirty="0"/>
          </a:p>
        </p:txBody>
      </p:sp>
      <p:sp>
        <p:nvSpPr>
          <p:cNvPr id="7" name="Right Arrow 6"/>
          <p:cNvSpPr/>
          <p:nvPr/>
        </p:nvSpPr>
        <p:spPr>
          <a:xfrm rot="3664629">
            <a:off x="4624353" y="2902011"/>
            <a:ext cx="1276561" cy="368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7169441">
            <a:off x="5530708" y="2895297"/>
            <a:ext cx="1272399" cy="381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3810000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Security Policy</a:t>
            </a:r>
            <a:endParaRPr lang="en-US" sz="2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667000"/>
            <a:ext cx="2667000" cy="1669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5446" y="2667000"/>
            <a:ext cx="252855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/>
          <a:srcRect r="46939"/>
          <a:stretch>
            <a:fillRect/>
          </a:stretch>
        </p:blipFill>
        <p:spPr bwMode="auto">
          <a:xfrm>
            <a:off x="4724400" y="4679950"/>
            <a:ext cx="1981200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5122926"/>
            <a:ext cx="2514600" cy="1735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1200" y="4876800"/>
            <a:ext cx="296809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Interacting environmental, structural and political conditions for security policy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2133600"/>
            <a:ext cx="6553200" cy="3733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Climate change: warming (increased energy exploration and shipping)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Arctic and Subarctic (expensive) environmental conditions, energy, marine resources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Permanent structural conditions: highly developed micro-states (limited </a:t>
            </a:r>
            <a:r>
              <a:rPr lang="en-US" sz="2400" i="1" dirty="0" smtClean="0"/>
              <a:t>absolute capabilities</a:t>
            </a:r>
            <a:r>
              <a:rPr lang="en-US" sz="2400" dirty="0" smtClean="0"/>
              <a:t>) with vast strategic spaces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Long term political change: Faroese and Greenlandic increasing self-government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7D631B-7A0A-4628-8236-BFF68146529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Policy challenges for micro states with vast spaces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Public finance dilemma: few taxpayers for large investments and expenses for patrol vessels, aircrafts, helicopters, etc.</a:t>
            </a:r>
          </a:p>
          <a:p>
            <a:pPr eaLnBrk="1" hangingPunct="1"/>
            <a:r>
              <a:rPr lang="en-US" sz="2400" dirty="0" smtClean="0"/>
              <a:t>Public administration dilemma: small organizations with limited specialization</a:t>
            </a:r>
          </a:p>
          <a:p>
            <a:pPr eaLnBrk="1" hangingPunct="1"/>
            <a:r>
              <a:rPr lang="en-US" sz="2400" dirty="0" smtClean="0"/>
              <a:t>Foreign/security policy challenge: exercise effective sovereignty, etc., over vast spaces with very limited absolute </a:t>
            </a:r>
            <a:r>
              <a:rPr lang="en-US" sz="2400" dirty="0" smtClean="0"/>
              <a:t>resources</a:t>
            </a:r>
          </a:p>
          <a:p>
            <a:pPr eaLnBrk="1" hangingPunct="1"/>
            <a:r>
              <a:rPr lang="en-US" sz="2400" dirty="0" smtClean="0"/>
              <a:t>Successful mix of domestic capabilities and alliance partnerships</a:t>
            </a:r>
          </a:p>
          <a:p>
            <a:pPr eaLnBrk="1" hangingPunct="1"/>
            <a:r>
              <a:rPr lang="en-US" sz="2400" dirty="0" smtClean="0"/>
              <a:t>Creating vocabularies and capacity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7D631B-7A0A-4628-8236-BFF68146529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6705600" cy="1173162"/>
          </a:xfrm>
        </p:spPr>
        <p:txBody>
          <a:bodyPr/>
          <a:lstStyle/>
          <a:p>
            <a:r>
              <a:rPr lang="en-US" dirty="0" smtClean="0"/>
              <a:t>Iceland—history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219200"/>
            <a:ext cx="6553200" cy="4495800"/>
          </a:xfrm>
        </p:spPr>
        <p:txBody>
          <a:bodyPr/>
          <a:lstStyle/>
          <a:p>
            <a:r>
              <a:rPr lang="en-US" sz="2200" b="1" dirty="0" smtClean="0"/>
              <a:t>Setting the Direction for North Atlantic Microstate Security Policy</a:t>
            </a:r>
          </a:p>
          <a:p>
            <a:r>
              <a:rPr lang="en-US" sz="2200" b="1" dirty="0" smtClean="0"/>
              <a:t>Security through distance</a:t>
            </a:r>
          </a:p>
          <a:p>
            <a:r>
              <a:rPr lang="en-US" sz="2200" dirty="0" smtClean="0"/>
              <a:t>Viking settlers</a:t>
            </a:r>
          </a:p>
          <a:p>
            <a:r>
              <a:rPr lang="en-US" sz="2200" dirty="0" smtClean="0"/>
              <a:t>Norwegian king 1262, Danish-Norwegian union 1380</a:t>
            </a:r>
          </a:p>
          <a:p>
            <a:r>
              <a:rPr lang="en-US" sz="2200" dirty="0" smtClean="0"/>
              <a:t>Sporadic Danish/Norwegian naval activity</a:t>
            </a:r>
          </a:p>
          <a:p>
            <a:r>
              <a:rPr lang="en-US" sz="2200" b="1" dirty="0" err="1" smtClean="0"/>
              <a:t>Althingi</a:t>
            </a:r>
            <a:r>
              <a:rPr lang="en-US" sz="2200" b="1" dirty="0" smtClean="0"/>
              <a:t> 1845, legislative, budgetary power 1874</a:t>
            </a:r>
          </a:p>
          <a:p>
            <a:r>
              <a:rPr lang="en-US" sz="2200" b="1" dirty="0" smtClean="0"/>
              <a:t>Home rule 1904, </a:t>
            </a:r>
            <a:r>
              <a:rPr lang="en-US" sz="2200" b="1" i="1" dirty="0" smtClean="0"/>
              <a:t>Islands Falk </a:t>
            </a:r>
            <a:r>
              <a:rPr lang="en-US" sz="2200" b="1" dirty="0" smtClean="0"/>
              <a:t>1906, Coast Guard Fund 1913</a:t>
            </a:r>
          </a:p>
          <a:p>
            <a:r>
              <a:rPr lang="en-US" sz="2200" b="1" dirty="0" smtClean="0"/>
              <a:t>Kingdom of Iceland 1918, </a:t>
            </a:r>
            <a:r>
              <a:rPr lang="en-US" sz="2200" b="1" dirty="0" err="1" smtClean="0"/>
              <a:t>Þór</a:t>
            </a:r>
            <a:r>
              <a:rPr lang="en-US" sz="2200" b="1" dirty="0" smtClean="0"/>
              <a:t> 1924, </a:t>
            </a:r>
            <a:r>
              <a:rPr lang="en-US" sz="2200" b="1" dirty="0" err="1" smtClean="0"/>
              <a:t>Óðinn</a:t>
            </a:r>
            <a:r>
              <a:rPr lang="en-US" sz="2200" b="1" dirty="0" smtClean="0"/>
              <a:t> 1926</a:t>
            </a:r>
          </a:p>
          <a:p>
            <a:r>
              <a:rPr lang="is-IS" sz="2200" b="1" dirty="0" smtClean="0"/>
              <a:t>Republic of Iceland (1940) </a:t>
            </a:r>
            <a:r>
              <a:rPr lang="en-US" sz="2200" b="1" dirty="0" smtClean="0"/>
              <a:t>1944</a:t>
            </a:r>
          </a:p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7D631B-7A0A-4628-8236-BFF68146529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Iceland—current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Geopolitical integration through technology</a:t>
            </a:r>
          </a:p>
          <a:p>
            <a:r>
              <a:rPr lang="en-US" sz="2400" dirty="0" smtClean="0"/>
              <a:t>NATO, US-Iceland defense agreement</a:t>
            </a:r>
          </a:p>
          <a:p>
            <a:r>
              <a:rPr lang="en-US" sz="2400" b="1" dirty="0" smtClean="0"/>
              <a:t>Mix of domestic (Coast Guard, etc.) and foreign (US) capabilities</a:t>
            </a:r>
          </a:p>
          <a:p>
            <a:r>
              <a:rPr lang="en-US" sz="2400" dirty="0" smtClean="0"/>
              <a:t>Cod Wars</a:t>
            </a:r>
          </a:p>
          <a:p>
            <a:r>
              <a:rPr lang="en-US" sz="2400" b="1" dirty="0" smtClean="0"/>
              <a:t>Domestic expertise and vocabulary</a:t>
            </a:r>
          </a:p>
          <a:p>
            <a:r>
              <a:rPr lang="en-US" sz="2400" dirty="0" smtClean="0"/>
              <a:t>Policy, capabilities and legislative review after Keflavik shock 2006</a:t>
            </a:r>
            <a:endParaRPr lang="en-US" dirty="0" smtClean="0"/>
          </a:p>
          <a:p>
            <a:r>
              <a:rPr lang="en-US" sz="2400" dirty="0" smtClean="0"/>
              <a:t>Financial crisis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>
              <a:defRPr/>
            </a:pPr>
            <a:fld id="{127D631B-7A0A-4628-8236-BFF68146529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Iceland—future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Climate change, energy, shipping</a:t>
            </a:r>
          </a:p>
          <a:p>
            <a:r>
              <a:rPr lang="en-US" dirty="0" smtClean="0"/>
              <a:t>Increased energy shipping between Barents Sea and North America</a:t>
            </a:r>
          </a:p>
          <a:p>
            <a:r>
              <a:rPr lang="en-US" dirty="0" smtClean="0"/>
              <a:t>Trans-Arctic shipping, transshipment in Aleutians and Iceland?</a:t>
            </a:r>
          </a:p>
          <a:p>
            <a:r>
              <a:rPr lang="en-US" dirty="0" smtClean="0"/>
              <a:t>EU membership?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7D631B-7A0A-4628-8236-BFF68146529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Faroe Islands—history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Viking settlers, absorbed by Norway, Danish-Norwegian union, Kiel peace</a:t>
            </a:r>
          </a:p>
          <a:p>
            <a:r>
              <a:rPr lang="da-DK" dirty="0" smtClean="0"/>
              <a:t>Løgting 1852</a:t>
            </a:r>
          </a:p>
          <a:p>
            <a:r>
              <a:rPr lang="en-US" dirty="0" smtClean="0"/>
              <a:t>Icelandic inspiration, family ties</a:t>
            </a:r>
          </a:p>
          <a:p>
            <a:r>
              <a:rPr lang="da-DK" dirty="0" smtClean="0"/>
              <a:t>Streneous WWI </a:t>
            </a:r>
            <a:r>
              <a:rPr lang="da-DK" dirty="0" err="1" smtClean="0"/>
              <a:t>connection</a:t>
            </a:r>
            <a:r>
              <a:rPr lang="da-DK" dirty="0" smtClean="0"/>
              <a:t> with Denmark</a:t>
            </a:r>
          </a:p>
          <a:p>
            <a:r>
              <a:rPr lang="da-DK" dirty="0" smtClean="0"/>
              <a:t>British WWII occupation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7D631B-7A0A-4628-8236-BFF68146529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Faroe Islands—current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dirty="0" smtClean="0"/>
              <a:t>Home rule 1948</a:t>
            </a:r>
          </a:p>
          <a:p>
            <a:r>
              <a:rPr lang="da-DK" sz="2800" dirty="0" smtClean="0"/>
              <a:t>LORAN station, GIUK gap, NATO Sornfelli radar</a:t>
            </a:r>
            <a:endParaRPr lang="en-US" sz="2800" dirty="0" smtClean="0"/>
          </a:p>
          <a:p>
            <a:pPr eaLnBrk="1" hangingPunct="1"/>
            <a:r>
              <a:rPr lang="da-DK" sz="2800" dirty="0" smtClean="0"/>
              <a:t>Copenhagen defense and security policy and partnership</a:t>
            </a:r>
          </a:p>
          <a:p>
            <a:pPr eaLnBrk="1" hangingPunct="1"/>
            <a:r>
              <a:rPr lang="da-DK" sz="2800" dirty="0" smtClean="0"/>
              <a:t>Broad security concept</a:t>
            </a:r>
          </a:p>
          <a:p>
            <a:pPr eaLnBrk="1" hangingPunct="1"/>
            <a:r>
              <a:rPr lang="da-DK" sz="2800" dirty="0" smtClean="0"/>
              <a:t>Faroe Islands Fisheries Inspection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7D631B-7A0A-4628-8236-BFF68146529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Faroe Islands—future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2005 home rule, take over policy areas such as police, air traffic, etc.</a:t>
            </a:r>
          </a:p>
          <a:p>
            <a:r>
              <a:rPr lang="da-DK" dirty="0" smtClean="0"/>
              <a:t>Enter into international agreements</a:t>
            </a:r>
          </a:p>
          <a:p>
            <a:r>
              <a:rPr lang="da-DK" dirty="0" smtClean="0"/>
              <a:t>Membership of international organizations</a:t>
            </a:r>
          </a:p>
          <a:p>
            <a:r>
              <a:rPr lang="da-DK" dirty="0" smtClean="0"/>
              <a:t>Energy exploration, trans</a:t>
            </a:r>
            <a:r>
              <a:rPr lang="en-US" dirty="0" smtClean="0"/>
              <a:t>-Arctic shipping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7D631B-7A0A-4628-8236-BFF68146529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Greenland—history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Inuit immigration</a:t>
            </a:r>
          </a:p>
          <a:p>
            <a:r>
              <a:rPr lang="en-US" dirty="0" smtClean="0"/>
              <a:t>Norse settlers, king of Norway, disappearance</a:t>
            </a:r>
          </a:p>
          <a:p>
            <a:r>
              <a:rPr lang="en-US" dirty="0" smtClean="0"/>
              <a:t>Danish-Norwegian </a:t>
            </a:r>
            <a:r>
              <a:rPr lang="en-US" dirty="0" err="1" smtClean="0"/>
              <a:t>recolonization</a:t>
            </a:r>
            <a:r>
              <a:rPr lang="en-US" dirty="0" smtClean="0"/>
              <a:t> in 1721, Kiel peace</a:t>
            </a:r>
          </a:p>
          <a:p>
            <a:r>
              <a:rPr lang="en-US" dirty="0" smtClean="0"/>
              <a:t>US bases, US-Danish 1941 and 1951 </a:t>
            </a:r>
            <a:r>
              <a:rPr lang="en-US" dirty="0" err="1" smtClean="0"/>
              <a:t>agrements</a:t>
            </a:r>
            <a:r>
              <a:rPr lang="en-US" dirty="0" smtClean="0"/>
              <a:t> </a:t>
            </a:r>
          </a:p>
          <a:p>
            <a:r>
              <a:rPr lang="en-US" dirty="0" smtClean="0"/>
              <a:t>County status 1953</a:t>
            </a:r>
          </a:p>
          <a:p>
            <a:r>
              <a:rPr lang="en-US" dirty="0" smtClean="0"/>
              <a:t>Home rule 1979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7D631B-7A0A-4628-8236-BFF68146529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Greenland—current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Key role in North American/North Atlantic security</a:t>
            </a:r>
          </a:p>
          <a:p>
            <a:pPr eaLnBrk="1" hangingPunct="1"/>
            <a:r>
              <a:rPr lang="da-DK" dirty="0" smtClean="0"/>
              <a:t>Thule and National Missile Defense</a:t>
            </a:r>
          </a:p>
          <a:p>
            <a:pPr eaLnBrk="1" hangingPunct="1"/>
            <a:r>
              <a:rPr lang="da-DK" dirty="0" smtClean="0"/>
              <a:t>Igaliku agreement, 2004</a:t>
            </a:r>
          </a:p>
          <a:p>
            <a:pPr eaLnBrk="1" hangingPunct="1"/>
            <a:r>
              <a:rPr lang="da-DK" dirty="0" smtClean="0"/>
              <a:t>International aggreements 2005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7D631B-7A0A-4628-8236-BFF68146529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Greenland—future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Self rule 2009, ’people’, natural resources, issues, independence</a:t>
            </a:r>
          </a:p>
          <a:p>
            <a:pPr eaLnBrk="1" hangingPunct="1"/>
            <a:r>
              <a:rPr lang="da-DK" dirty="0" smtClean="0"/>
              <a:t>Funding (growing) independence</a:t>
            </a:r>
          </a:p>
          <a:p>
            <a:pPr eaLnBrk="1" hangingPunct="1"/>
            <a:r>
              <a:rPr lang="da-DK" dirty="0" smtClean="0"/>
              <a:t>Climate change, energy, shipping</a:t>
            </a:r>
          </a:p>
          <a:p>
            <a:pPr eaLnBrk="1" hangingPunct="1"/>
            <a:endParaRPr lang="da-DK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7D631B-7A0A-4628-8236-BFF68146529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371600"/>
            <a:ext cx="6553200" cy="4191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Research and policy debate on organization of broad security in North Atlantic in face of:</a:t>
            </a:r>
          </a:p>
          <a:p>
            <a:pPr eaLnBrk="1" hangingPunct="1"/>
            <a:r>
              <a:rPr lang="en-US" sz="2400" dirty="0" smtClean="0"/>
              <a:t>Climatic challenges (warming)</a:t>
            </a:r>
          </a:p>
          <a:p>
            <a:pPr eaLnBrk="1" hangingPunct="1"/>
            <a:r>
              <a:rPr lang="en-US" sz="2400" dirty="0" smtClean="0"/>
              <a:t>Environmental challenges</a:t>
            </a:r>
          </a:p>
          <a:p>
            <a:pPr eaLnBrk="1" hangingPunct="1"/>
            <a:r>
              <a:rPr lang="en-US" sz="2400" dirty="0" smtClean="0"/>
              <a:t>Structural challenges (micro-states)</a:t>
            </a:r>
          </a:p>
          <a:p>
            <a:pPr eaLnBrk="1" hangingPunct="1"/>
            <a:r>
              <a:rPr lang="en-US" sz="2400" dirty="0" smtClean="0"/>
              <a:t>Political challenges (US withdrawal, FO &amp; GL growing self-government)</a:t>
            </a:r>
          </a:p>
          <a:p>
            <a:pPr eaLnBrk="1" hangingPunct="1"/>
            <a:r>
              <a:rPr lang="en-US" sz="2400" b="1" dirty="0" smtClean="0"/>
              <a:t>Balance between domestic capabilities and alliance partnerships</a:t>
            </a:r>
          </a:p>
          <a:p>
            <a:pPr eaLnBrk="1" hangingPunct="1"/>
            <a:r>
              <a:rPr lang="en-US" sz="2400" b="1" dirty="0" smtClean="0"/>
              <a:t>Smart security for small island states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7D631B-7A0A-4628-8236-BFF68146529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57800" y="57150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i="1" dirty="0" smtClean="0"/>
              <a:t>Thank you</a:t>
            </a:r>
          </a:p>
          <a:p>
            <a:pPr algn="r"/>
            <a:r>
              <a:rPr lang="en-US" sz="2400" dirty="0" smtClean="0"/>
              <a:t>Rasmus@cantab.net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555</Words>
  <Application>Microsoft Office PowerPoint</Application>
  <PresentationFormat>Skærmshow (4:3)</PresentationFormat>
  <Paragraphs>102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14</vt:i4>
      </vt:variant>
    </vt:vector>
  </HeadingPairs>
  <TitlesOfParts>
    <vt:vector size="15" baseType="lpstr">
      <vt:lpstr>Office Theme</vt:lpstr>
      <vt:lpstr>North Atlantic Micro State Security Governance: Facing Structural, Natural and Political Challenges Historically, Today and in the Future</vt:lpstr>
      <vt:lpstr>PowerPoint-præsentation</vt:lpstr>
      <vt:lpstr>Interacting environmental, structural and political conditions for security policy</vt:lpstr>
      <vt:lpstr>Policy challenges for micro states with vast spaces</vt:lpstr>
      <vt:lpstr>Iceland—history</vt:lpstr>
      <vt:lpstr>Iceland—current</vt:lpstr>
      <vt:lpstr>Iceland—future</vt:lpstr>
      <vt:lpstr>Faroe Islands—history</vt:lpstr>
      <vt:lpstr>Faroe Islands—current</vt:lpstr>
      <vt:lpstr>Faroe Islands—future</vt:lpstr>
      <vt:lpstr>Greenland—history</vt:lpstr>
      <vt:lpstr>Greenland—current</vt:lpstr>
      <vt:lpstr>Greenland—future</vt:lpstr>
      <vt:lpstr>Discussion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c3admin</dc:creator>
  <cp:lastModifiedBy>bertelsen</cp:lastModifiedBy>
  <cp:revision>122</cp:revision>
  <dcterms:created xsi:type="dcterms:W3CDTF">2009-04-08T06:10:08Z</dcterms:created>
  <dcterms:modified xsi:type="dcterms:W3CDTF">2011-09-04T22:43:07Z</dcterms:modified>
</cp:coreProperties>
</file>