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74" r:id="rId2"/>
    <p:sldId id="288" r:id="rId3"/>
    <p:sldId id="265" r:id="rId4"/>
    <p:sldId id="267" r:id="rId5"/>
    <p:sldId id="268" r:id="rId6"/>
    <p:sldId id="275" r:id="rId7"/>
    <p:sldId id="285" r:id="rId8"/>
    <p:sldId id="258" r:id="rId9"/>
    <p:sldId id="289" r:id="rId10"/>
    <p:sldId id="287" r:id="rId11"/>
    <p:sldId id="279" r:id="rId12"/>
    <p:sldId id="284"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728" autoAdjust="0"/>
    <p:restoredTop sz="71392" autoAdjust="0"/>
  </p:normalViewPr>
  <p:slideViewPr>
    <p:cSldViewPr>
      <p:cViewPr varScale="1">
        <p:scale>
          <a:sx n="35" d="100"/>
          <a:sy n="35" d="100"/>
        </p:scale>
        <p:origin x="-984"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E806B42-26CF-4ED7-B109-ECCD3035A652}" type="datetimeFigureOut">
              <a:rPr lang="en-US" smtClean="0"/>
              <a:pPr/>
              <a:t>9/5/2011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CC53F12-7447-4374-A76C-6814217DCCC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CC53F12-7447-4374-A76C-6814217DCCCD}" type="slidenum">
              <a:rPr lang="en-US" smtClean="0"/>
              <a:pPr/>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 we see more clearly that Inuit Communities</a:t>
            </a:r>
            <a:r>
              <a:rPr lang="en-US" baseline="0" dirty="0" smtClean="0"/>
              <a:t> are coastal.</a:t>
            </a:r>
            <a:endParaRPr lang="en-US" dirty="0"/>
          </a:p>
        </p:txBody>
      </p:sp>
      <p:sp>
        <p:nvSpPr>
          <p:cNvPr id="4" name="Slide Number Placeholder 3"/>
          <p:cNvSpPr>
            <a:spLocks noGrp="1"/>
          </p:cNvSpPr>
          <p:nvPr>
            <p:ph type="sldNum" sz="quarter" idx="10"/>
          </p:nvPr>
        </p:nvSpPr>
        <p:spPr/>
        <p:txBody>
          <a:bodyPr/>
          <a:lstStyle/>
          <a:p>
            <a:fld id="{3CC53F12-7447-4374-A76C-6814217DCCCD}" type="slidenum">
              <a:rPr lang="en-US" smtClean="0"/>
              <a:pPr/>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Not only are settlements</a:t>
            </a:r>
            <a:r>
              <a:rPr lang="en-US" baseline="0" dirty="0" smtClean="0"/>
              <a:t> coastal, here we see c</a:t>
            </a:r>
            <a:r>
              <a:rPr lang="en-US" dirty="0" smtClean="0"/>
              <a:t>ompelling evidence that</a:t>
            </a:r>
            <a:r>
              <a:rPr lang="en-US" baseline="0" dirty="0" smtClean="0"/>
              <a:t> Inuit in Inuit </a:t>
            </a:r>
            <a:r>
              <a:rPr lang="en-US" baseline="0" dirty="0" err="1" smtClean="0"/>
              <a:t>Nunangat</a:t>
            </a:r>
            <a:r>
              <a:rPr lang="en-US" baseline="0" dirty="0" smtClean="0"/>
              <a:t> rely upon sea ice for travel and hunting, in fact for all aspects of life – as an example of this, </a:t>
            </a:r>
            <a:r>
              <a:rPr lang="en-US" baseline="0" dirty="0" err="1" smtClean="0"/>
              <a:t>iglus</a:t>
            </a:r>
            <a:r>
              <a:rPr lang="en-US" baseline="0" dirty="0" smtClean="0"/>
              <a:t> are built on sea ice to capture ocean’s </a:t>
            </a:r>
            <a:r>
              <a:rPr lang="en-US" baseline="0" dirty="0" smtClean="0"/>
              <a:t>warmth (just as the Icelanders heat their homes with geothermal energy, so too the Inuit), </a:t>
            </a:r>
          </a:p>
          <a:p>
            <a:r>
              <a:rPr lang="en-US" baseline="0" dirty="0" smtClean="0"/>
              <a:t>Also </a:t>
            </a:r>
            <a:r>
              <a:rPr lang="en-US" baseline="0" dirty="0" smtClean="0"/>
              <a:t>Mayor Edward </a:t>
            </a:r>
            <a:r>
              <a:rPr lang="en-US" baseline="0" dirty="0" err="1" smtClean="0"/>
              <a:t>Itta</a:t>
            </a:r>
            <a:r>
              <a:rPr lang="en-US" baseline="0" dirty="0" smtClean="0"/>
              <a:t> gave a compelling account of the integral role of fast ice to whaling and cultural cohesiveness. </a:t>
            </a:r>
            <a:r>
              <a:rPr lang="en-US" baseline="0" dirty="0" smtClean="0"/>
              <a:t>More so than any map.</a:t>
            </a:r>
            <a:endParaRPr lang="en-US" dirty="0"/>
          </a:p>
        </p:txBody>
      </p:sp>
      <p:sp>
        <p:nvSpPr>
          <p:cNvPr id="4" name="Slide Number Placeholder 3"/>
          <p:cNvSpPr>
            <a:spLocks noGrp="1"/>
          </p:cNvSpPr>
          <p:nvPr>
            <p:ph type="sldNum" sz="quarter" idx="10"/>
          </p:nvPr>
        </p:nvSpPr>
        <p:spPr/>
        <p:txBody>
          <a:bodyPr/>
          <a:lstStyle/>
          <a:p>
            <a:fld id="{3CC53F12-7447-4374-A76C-6814217DCCCD}" type="slidenum">
              <a:rPr lang="en-US" smtClean="0"/>
              <a:pPr/>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Territory </a:t>
            </a:r>
            <a:r>
              <a:rPr lang="en-US" baseline="0" dirty="0" smtClean="0"/>
              <a:t>is often thought of as the necessary precondition of </a:t>
            </a:r>
            <a:r>
              <a:rPr lang="en-US" baseline="0" dirty="0" smtClean="0"/>
              <a:t>sovereignty – so much so that it is almost self-evident. But the point is, political theorists from Thomas Hobbes on down have, one way or another, presume territory exists prior to sovereignty. And this presumption is as entrenched in our modern political systems and ways of thinking as sea ice is entrenched in Inuit ways of life.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But what is meant by territory?</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Stuart </a:t>
            </a:r>
            <a:r>
              <a:rPr lang="en-US" baseline="0" dirty="0" err="1" smtClean="0"/>
              <a:t>Elden</a:t>
            </a:r>
            <a:r>
              <a:rPr lang="en-US" baseline="0" dirty="0" smtClean="0"/>
              <a:t>, a British political geographer, analyses territory.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Land </a:t>
            </a:r>
            <a:r>
              <a:rPr lang="en-US" baseline="0" dirty="0" smtClean="0">
                <a:sym typeface="Wingdings" pitchFamily="2" charset="2"/>
              </a:rPr>
              <a:t> property (something to be owned, bought and sold);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sym typeface="Wingdings" pitchFamily="2" charset="2"/>
              </a:rPr>
              <a:t>terrain  zone of military strategy;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sym typeface="Wingdings" pitchFamily="2" charset="2"/>
              </a:rPr>
              <a:t>territory combines these two plus legal and technical means of defining it. </a:t>
            </a:r>
            <a:endParaRPr lang="en-US" baseline="0" dirty="0" smtClean="0"/>
          </a:p>
          <a:p>
            <a:endParaRPr lang="en-US" dirty="0" smtClean="0"/>
          </a:p>
          <a:p>
            <a:r>
              <a:rPr lang="en-US" dirty="0" smtClean="0"/>
              <a:t>So </a:t>
            </a:r>
            <a:r>
              <a:rPr lang="en-US" baseline="0" dirty="0" smtClean="0"/>
              <a:t>territory, as a </a:t>
            </a:r>
            <a:r>
              <a:rPr lang="en-US" baseline="0" dirty="0" smtClean="0"/>
              <a:t>way of measuring and controlling </a:t>
            </a:r>
            <a:r>
              <a:rPr lang="en-US" baseline="0" dirty="0" smtClean="0"/>
              <a:t>land, is then entirely political as it is defining what and where politics can be. </a:t>
            </a:r>
            <a:endParaRPr lang="en-US" baseline="0" dirty="0" smtClean="0"/>
          </a:p>
          <a:p>
            <a:endParaRPr lang="en-US" baseline="0" dirty="0" smtClean="0"/>
          </a:p>
          <a:p>
            <a:r>
              <a:rPr lang="en-US" baseline="0" dirty="0" smtClean="0"/>
              <a:t>So </a:t>
            </a:r>
            <a:r>
              <a:rPr lang="en-US" baseline="0" dirty="0" smtClean="0"/>
              <a:t>– to return to the first question --  including sea as territory is </a:t>
            </a:r>
            <a:r>
              <a:rPr lang="en-US" baseline="0" dirty="0" smtClean="0"/>
              <a:t>a radical proposition, because it asks us to rethink the very categories through which we are approaching this problem. It is a spatial question, how we imagine space. </a:t>
            </a:r>
            <a:r>
              <a:rPr lang="en-US" baseline="0" dirty="0" smtClean="0"/>
              <a:t>We heard from Dr. __ about how the term sea ice was dropped from certain negotiations. </a:t>
            </a:r>
            <a:endParaRPr lang="en-US" baseline="0" dirty="0" smtClean="0"/>
          </a:p>
          <a:p>
            <a:endParaRPr lang="en-US" baseline="0" dirty="0" smtClean="0"/>
          </a:p>
          <a:p>
            <a:r>
              <a:rPr lang="en-US" baseline="0" dirty="0" smtClean="0"/>
              <a:t>(In regards to the second point) this introduces a temporal dimension, it asks us to think about the future implications of our current practices. (reference end of position paper) </a:t>
            </a:r>
            <a:endParaRPr lang="en-US" dirty="0" smtClean="0"/>
          </a:p>
          <a:p>
            <a:endParaRPr lang="en-US" baseline="0" dirty="0" smtClean="0"/>
          </a:p>
          <a:p>
            <a:r>
              <a:rPr lang="en-US" baseline="0" dirty="0" smtClean="0"/>
              <a:t>The issue is that territory, as a self-evident distinction from the ocean, is as essential to modern conceptions of sovereignty as sea ice is to the Inuit way of life. </a:t>
            </a:r>
          </a:p>
          <a:p>
            <a:endParaRPr lang="en-US" baseline="0" dirty="0" smtClean="0"/>
          </a:p>
        </p:txBody>
      </p:sp>
      <p:sp>
        <p:nvSpPr>
          <p:cNvPr id="4" name="Slide Number Placeholder 3"/>
          <p:cNvSpPr>
            <a:spLocks noGrp="1"/>
          </p:cNvSpPr>
          <p:nvPr>
            <p:ph type="sldNum" sz="quarter" idx="10"/>
          </p:nvPr>
        </p:nvSpPr>
        <p:spPr/>
        <p:txBody>
          <a:bodyPr/>
          <a:lstStyle/>
          <a:p>
            <a:fld id="{3CC53F12-7447-4374-A76C-6814217DCCCD}" type="slidenum">
              <a:rPr lang="en-US" smtClean="0"/>
              <a:pPr/>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CC53F12-7447-4374-A76C-6814217DCCCD}" type="slidenum">
              <a:rPr lang="en-US" smtClean="0"/>
              <a:pPr/>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Not fulfilling treaty obligations weakens Canada’s argument that it is effectively exercising sovereignty in the Arctic.</a:t>
            </a:r>
          </a:p>
          <a:p>
            <a:endParaRPr lang="en-US" dirty="0" smtClean="0"/>
          </a:p>
          <a:p>
            <a:r>
              <a:rPr lang="en-US" dirty="0" smtClean="0"/>
              <a:t>From a legal standpoint, Nunavut  can advance basis for self-determination by representing own interests in international contexts.</a:t>
            </a:r>
          </a:p>
          <a:p>
            <a:endParaRPr lang="en-US" dirty="0"/>
          </a:p>
        </p:txBody>
      </p:sp>
      <p:sp>
        <p:nvSpPr>
          <p:cNvPr id="4" name="Slide Number Placeholder 3"/>
          <p:cNvSpPr>
            <a:spLocks noGrp="1"/>
          </p:cNvSpPr>
          <p:nvPr>
            <p:ph type="sldNum" sz="quarter" idx="10"/>
          </p:nvPr>
        </p:nvSpPr>
        <p:spPr/>
        <p:txBody>
          <a:bodyPr/>
          <a:lstStyle/>
          <a:p>
            <a:fld id="{3CC53F12-7447-4374-A76C-6814217DCCCD}" type="slidenum">
              <a:rPr lang="en-US" smtClean="0"/>
              <a:pPr/>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a:t>
            </a:r>
            <a:r>
              <a:rPr lang="en-US" baseline="0" dirty="0" smtClean="0"/>
              <a:t> I want to point out one thing: this document does not privilege the sovereignty of an individual nation state. Nor does it privilege the sovereignty of the system of nation states. A recent of example of this is the 2008 </a:t>
            </a:r>
            <a:r>
              <a:rPr lang="en-US" baseline="0" dirty="0" err="1" smtClean="0"/>
              <a:t>Issaluit</a:t>
            </a:r>
            <a:r>
              <a:rPr lang="en-US" baseline="0" dirty="0" smtClean="0"/>
              <a:t> Declaration. Rather, it privileges environmental security, peace… self-determination. </a:t>
            </a:r>
            <a:endParaRPr lang="en-US" dirty="0"/>
          </a:p>
        </p:txBody>
      </p:sp>
      <p:sp>
        <p:nvSpPr>
          <p:cNvPr id="4" name="Slide Number Placeholder 3"/>
          <p:cNvSpPr>
            <a:spLocks noGrp="1"/>
          </p:cNvSpPr>
          <p:nvPr>
            <p:ph type="sldNum" sz="quarter" idx="10"/>
          </p:nvPr>
        </p:nvSpPr>
        <p:spPr/>
        <p:txBody>
          <a:bodyPr/>
          <a:lstStyle/>
          <a:p>
            <a:fld id="{3CC53F12-7447-4374-A76C-6814217DCCCD}" type="slidenum">
              <a:rPr lang="en-US" smtClean="0"/>
              <a:pPr/>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As Lassie</a:t>
            </a:r>
            <a:r>
              <a:rPr lang="en-US" baseline="0" dirty="0" smtClean="0"/>
              <a:t> </a:t>
            </a:r>
            <a:r>
              <a:rPr lang="en-US" baseline="0" dirty="0" err="1" smtClean="0"/>
              <a:t>Heninemen</a:t>
            </a:r>
            <a:r>
              <a:rPr lang="en-US" baseline="0" dirty="0" smtClean="0"/>
              <a:t> points out, the state centric picture excludes Indigenous people and their claims to land and water. </a:t>
            </a:r>
          </a:p>
          <a:p>
            <a:endParaRPr lang="en-US" baseline="0" dirty="0" smtClean="0"/>
          </a:p>
          <a:p>
            <a:r>
              <a:rPr lang="en-US" baseline="0" dirty="0" smtClean="0"/>
              <a:t>It is this third point </a:t>
            </a:r>
            <a:r>
              <a:rPr lang="en-US" baseline="0" dirty="0" smtClean="0"/>
              <a:t>I think is important </a:t>
            </a:r>
            <a:r>
              <a:rPr lang="en-US" baseline="0" dirty="0" smtClean="0"/>
              <a:t>here – how we as individuals in our everyday lives</a:t>
            </a:r>
            <a:r>
              <a:rPr lang="en-US" dirty="0" smtClean="0"/>
              <a:t>, and under what conditions, are we effective political actors</a:t>
            </a:r>
            <a:r>
              <a:rPr lang="en-US" dirty="0" smtClean="0"/>
              <a:t>. It is a moral and ethical question, but it is</a:t>
            </a:r>
            <a:r>
              <a:rPr lang="en-US" baseline="0" dirty="0" smtClean="0"/>
              <a:t> also historical – all this can change, and does change over time. </a:t>
            </a:r>
            <a:endParaRPr lang="en-US" baseline="0" dirty="0" smtClean="0"/>
          </a:p>
          <a:p>
            <a:endParaRPr lang="en-US" baseline="0" dirty="0" smtClean="0"/>
          </a:p>
          <a:p>
            <a:r>
              <a:rPr lang="en-US" dirty="0" smtClean="0"/>
              <a:t>(point four) So the question is, </a:t>
            </a:r>
            <a:r>
              <a:rPr lang="en-US" baseline="0" dirty="0" smtClean="0"/>
              <a:t>is this configuration, </a:t>
            </a:r>
            <a:r>
              <a:rPr lang="en-US" dirty="0" smtClean="0"/>
              <a:t>which does not include sea ice as territory,</a:t>
            </a:r>
            <a:r>
              <a:rPr lang="en-US" baseline="0" dirty="0" smtClean="0"/>
              <a:t>  adequate to dealing with those possible futures? </a:t>
            </a:r>
            <a:endParaRPr lang="en-US" dirty="0"/>
          </a:p>
        </p:txBody>
      </p:sp>
      <p:sp>
        <p:nvSpPr>
          <p:cNvPr id="4" name="Slide Number Placeholder 3"/>
          <p:cNvSpPr>
            <a:spLocks noGrp="1"/>
          </p:cNvSpPr>
          <p:nvPr>
            <p:ph type="sldNum" sz="quarter" idx="10"/>
          </p:nvPr>
        </p:nvSpPr>
        <p:spPr/>
        <p:txBody>
          <a:bodyPr/>
          <a:lstStyle/>
          <a:p>
            <a:fld id="{3CC53F12-7447-4374-A76C-6814217DCCCD}" type="slidenum">
              <a:rPr lang="en-US" smtClean="0"/>
              <a:pPr/>
              <a:t>10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Sovereignty is not absolute or unchanging – and in an ice-reduced world, we need to open up concepts of sovereignty to democratic debate and discussion. </a:t>
            </a:r>
            <a:endParaRPr lang="en-US" baseline="0" dirty="0" smtClean="0"/>
          </a:p>
          <a:p>
            <a:endParaRPr lang="en-US" baseline="0" dirty="0" smtClean="0"/>
          </a:p>
          <a:p>
            <a:r>
              <a:rPr lang="en-US" baseline="0" dirty="0" smtClean="0"/>
              <a:t>This could be all the more important given possibility for sudden changes. </a:t>
            </a:r>
            <a:endParaRPr lang="en-US" dirty="0"/>
          </a:p>
        </p:txBody>
      </p:sp>
      <p:sp>
        <p:nvSpPr>
          <p:cNvPr id="4" name="Slide Number Placeholder 3"/>
          <p:cNvSpPr>
            <a:spLocks noGrp="1"/>
          </p:cNvSpPr>
          <p:nvPr>
            <p:ph type="sldNum" sz="quarter" idx="10"/>
          </p:nvPr>
        </p:nvSpPr>
        <p:spPr/>
        <p:txBody>
          <a:bodyPr/>
          <a:lstStyle/>
          <a:p>
            <a:fld id="{3CC53F12-7447-4374-A76C-6814217DCCCD}" type="slidenum">
              <a:rPr lang="en-US" smtClean="0"/>
              <a:pPr/>
              <a:t>11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6F47722-1669-4A2C-B4F1-C30C598B9D98}" type="datetimeFigureOut">
              <a:rPr lang="en-US" smtClean="0"/>
              <a:pPr/>
              <a:t>9/5/2011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D56F85-DC93-4687-A465-47BD85B90EF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6F47722-1669-4A2C-B4F1-C30C598B9D98}" type="datetimeFigureOut">
              <a:rPr lang="en-US" smtClean="0"/>
              <a:pPr/>
              <a:t>9/5/2011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D56F85-DC93-4687-A465-47BD85B90EF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6F47722-1669-4A2C-B4F1-C30C598B9D98}" type="datetimeFigureOut">
              <a:rPr lang="en-US" smtClean="0"/>
              <a:pPr/>
              <a:t>9/5/2011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D56F85-DC93-4687-A465-47BD85B90EF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6F47722-1669-4A2C-B4F1-C30C598B9D98}" type="datetimeFigureOut">
              <a:rPr lang="en-US" smtClean="0"/>
              <a:pPr/>
              <a:t>9/5/2011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D56F85-DC93-4687-A465-47BD85B90EF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6F47722-1669-4A2C-B4F1-C30C598B9D98}" type="datetimeFigureOut">
              <a:rPr lang="en-US" smtClean="0"/>
              <a:pPr/>
              <a:t>9/5/2011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6D56F85-DC93-4687-A465-47BD85B90EF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6F47722-1669-4A2C-B4F1-C30C598B9D98}" type="datetimeFigureOut">
              <a:rPr lang="en-US" smtClean="0"/>
              <a:pPr/>
              <a:t>9/5/2011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6D56F85-DC93-4687-A465-47BD85B90EF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F47722-1669-4A2C-B4F1-C30C598B9D98}" type="datetimeFigureOut">
              <a:rPr lang="en-US" smtClean="0"/>
              <a:pPr/>
              <a:t>9/5/2011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6D56F85-DC93-4687-A465-47BD85B90EF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F47722-1669-4A2C-B4F1-C30C598B9D98}" type="datetimeFigureOut">
              <a:rPr lang="en-US" smtClean="0"/>
              <a:pPr/>
              <a:t>9/5/2011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D56F85-DC93-4687-A465-47BD85B90EF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F47722-1669-4A2C-B4F1-C30C598B9D98}" type="datetimeFigureOut">
              <a:rPr lang="en-US" smtClean="0"/>
              <a:pPr/>
              <a:t>9/5/2011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D56F85-DC93-4687-A465-47BD85B90EF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6F47722-1669-4A2C-B4F1-C30C598B9D98}" type="datetimeFigureOut">
              <a:rPr lang="en-US" smtClean="0"/>
              <a:pPr/>
              <a:t>9/5/2011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D56F85-DC93-4687-A465-47BD85B90EF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6F47722-1669-4A2C-B4F1-C30C598B9D98}" type="datetimeFigureOut">
              <a:rPr lang="en-US" smtClean="0"/>
              <a:pPr/>
              <a:t>9/5/2011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D56F85-DC93-4687-A465-47BD85B90EF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47722-1669-4A2C-B4F1-C30C598B9D98}" type="datetimeFigureOut">
              <a:rPr lang="en-US" smtClean="0"/>
              <a:pPr/>
              <a:t>9/5/2011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D56F85-DC93-4687-A465-47BD85B90EF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www.eia.gov.nu.ca/stats/" TargetMode="External"/><Relationship Id="rId2" Type="http://schemas.openxmlformats.org/officeDocument/2006/relationships/hyperlink" Target="http://www.oag-bvg.gc.ca/internet/English/nun_201003_e_33568.html" TargetMode="External"/><Relationship Id="rId1" Type="http://schemas.openxmlformats.org/officeDocument/2006/relationships/slideLayout" Target="../slideLayouts/slideLayout2.xml"/><Relationship Id="rId4" Type="http://schemas.openxmlformats.org/officeDocument/2006/relationships/hyperlink" Target="http://www.tunngavik.com/abou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685800" y="692150"/>
            <a:ext cx="7772400" cy="2016770"/>
          </a:xfrm>
        </p:spPr>
        <p:txBody>
          <a:bodyPr>
            <a:normAutofit/>
          </a:bodyPr>
          <a:lstStyle/>
          <a:p>
            <a:r>
              <a:rPr lang="en-US" dirty="0" smtClean="0">
                <a:solidFill>
                  <a:schemeClr val="tx2"/>
                </a:solidFill>
              </a:rPr>
              <a:t>Sovereignty as a Social Issue: </a:t>
            </a:r>
            <a:br>
              <a:rPr lang="en-US" dirty="0" smtClean="0">
                <a:solidFill>
                  <a:schemeClr val="tx2"/>
                </a:solidFill>
              </a:rPr>
            </a:br>
            <a:r>
              <a:rPr lang="en-US" dirty="0" smtClean="0">
                <a:solidFill>
                  <a:schemeClr val="tx2"/>
                </a:solidFill>
              </a:rPr>
              <a:t>The case of Inuit </a:t>
            </a:r>
            <a:r>
              <a:rPr lang="en-US" dirty="0" err="1" smtClean="0">
                <a:solidFill>
                  <a:schemeClr val="tx2"/>
                </a:solidFill>
              </a:rPr>
              <a:t>Nunangat</a:t>
            </a:r>
            <a:endParaRPr lang="en-US" dirty="0" smtClean="0">
              <a:solidFill>
                <a:schemeClr val="tx2"/>
              </a:solidFill>
            </a:endParaRPr>
          </a:p>
        </p:txBody>
      </p:sp>
      <p:sp>
        <p:nvSpPr>
          <p:cNvPr id="2051" name="Subtitle 2"/>
          <p:cNvSpPr>
            <a:spLocks noGrp="1"/>
          </p:cNvSpPr>
          <p:nvPr>
            <p:ph type="subTitle" idx="1"/>
          </p:nvPr>
        </p:nvSpPr>
        <p:spPr>
          <a:xfrm>
            <a:off x="1371600" y="2708920"/>
            <a:ext cx="6400800" cy="3312368"/>
          </a:xfrm>
        </p:spPr>
        <p:txBody>
          <a:bodyPr>
            <a:normAutofit fontScale="85000" lnSpcReduction="20000"/>
          </a:bodyPr>
          <a:lstStyle/>
          <a:p>
            <a:pPr eaLnBrk="1" hangingPunct="1">
              <a:lnSpc>
                <a:spcPct val="90000"/>
              </a:lnSpc>
            </a:pPr>
            <a:r>
              <a:rPr lang="en-US" sz="2800" dirty="0" smtClean="0">
                <a:solidFill>
                  <a:schemeClr val="tx2"/>
                </a:solidFill>
              </a:rPr>
              <a:t>Mark Vardy, PhD candidate</a:t>
            </a:r>
          </a:p>
          <a:p>
            <a:pPr eaLnBrk="1" hangingPunct="1">
              <a:lnSpc>
                <a:spcPct val="90000"/>
              </a:lnSpc>
            </a:pPr>
            <a:r>
              <a:rPr lang="en-US" sz="2800" dirty="0" smtClean="0">
                <a:solidFill>
                  <a:schemeClr val="tx2"/>
                </a:solidFill>
              </a:rPr>
              <a:t>Department of Sociology</a:t>
            </a:r>
          </a:p>
          <a:p>
            <a:pPr eaLnBrk="1" hangingPunct="1">
              <a:lnSpc>
                <a:spcPct val="90000"/>
              </a:lnSpc>
            </a:pPr>
            <a:r>
              <a:rPr lang="en-US" sz="2800" dirty="0" smtClean="0">
                <a:solidFill>
                  <a:schemeClr val="tx2"/>
                </a:solidFill>
              </a:rPr>
              <a:t>Queen’s University</a:t>
            </a:r>
          </a:p>
          <a:p>
            <a:pPr eaLnBrk="1" hangingPunct="1">
              <a:lnSpc>
                <a:spcPct val="90000"/>
              </a:lnSpc>
            </a:pPr>
            <a:r>
              <a:rPr lang="en-US" sz="2800" dirty="0" smtClean="0">
                <a:solidFill>
                  <a:schemeClr val="tx2"/>
                </a:solidFill>
              </a:rPr>
              <a:t>Ontario, Canada </a:t>
            </a:r>
          </a:p>
          <a:p>
            <a:pPr eaLnBrk="1" hangingPunct="1">
              <a:lnSpc>
                <a:spcPct val="90000"/>
              </a:lnSpc>
            </a:pPr>
            <a:endParaRPr lang="en-US" sz="2800" dirty="0" smtClean="0">
              <a:solidFill>
                <a:schemeClr val="tx2"/>
              </a:solidFill>
            </a:endParaRPr>
          </a:p>
          <a:p>
            <a:r>
              <a:rPr lang="is-IS" sz="2400" b="1" dirty="0" smtClean="0">
                <a:solidFill>
                  <a:schemeClr val="tx2"/>
                </a:solidFill>
              </a:rPr>
              <a:t>The 6</a:t>
            </a:r>
            <a:r>
              <a:rPr lang="is-IS" sz="2400" b="1" baseline="30000" dirty="0" smtClean="0">
                <a:solidFill>
                  <a:schemeClr val="tx2"/>
                </a:solidFill>
              </a:rPr>
              <a:t>th</a:t>
            </a:r>
            <a:r>
              <a:rPr lang="is-IS" sz="2400" b="1" dirty="0" smtClean="0">
                <a:solidFill>
                  <a:schemeClr val="tx2"/>
                </a:solidFill>
              </a:rPr>
              <a:t> Open Assembly of </a:t>
            </a:r>
            <a:endParaRPr lang="en-US" sz="2400" dirty="0" smtClean="0">
              <a:solidFill>
                <a:schemeClr val="tx2"/>
              </a:solidFill>
            </a:endParaRPr>
          </a:p>
          <a:p>
            <a:r>
              <a:rPr lang="is-IS" sz="2400" b="1" dirty="0" smtClean="0">
                <a:solidFill>
                  <a:schemeClr val="tx2"/>
                </a:solidFill>
              </a:rPr>
              <a:t>the Northern Research Forum </a:t>
            </a:r>
          </a:p>
          <a:p>
            <a:endParaRPr lang="en-US" sz="2400" dirty="0" smtClean="0">
              <a:solidFill>
                <a:schemeClr val="tx2"/>
              </a:solidFill>
            </a:endParaRPr>
          </a:p>
          <a:p>
            <a:pPr>
              <a:lnSpc>
                <a:spcPct val="90000"/>
              </a:lnSpc>
            </a:pPr>
            <a:r>
              <a:rPr lang="en-US" sz="2800" dirty="0" err="1" smtClean="0">
                <a:solidFill>
                  <a:schemeClr val="tx2"/>
                </a:solidFill>
              </a:rPr>
              <a:t>Hveragerdi</a:t>
            </a:r>
            <a:r>
              <a:rPr lang="en-US" sz="2800" dirty="0" smtClean="0">
                <a:solidFill>
                  <a:schemeClr val="tx2"/>
                </a:solidFill>
              </a:rPr>
              <a:t>, Iceland</a:t>
            </a:r>
          </a:p>
          <a:p>
            <a:pPr eaLnBrk="1" hangingPunct="1">
              <a:lnSpc>
                <a:spcPct val="90000"/>
              </a:lnSpc>
            </a:pPr>
            <a:r>
              <a:rPr lang="en-US" sz="2800" dirty="0" smtClean="0">
                <a:solidFill>
                  <a:schemeClr val="tx2"/>
                </a:solidFill>
              </a:rPr>
              <a:t>September 5, 2011</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6" name="Picture 2"/>
          <p:cNvPicPr>
            <a:picLocks noGrp="1" noChangeAspect="1" noChangeArrowheads="1"/>
          </p:cNvPicPr>
          <p:nvPr>
            <p:ph idx="1"/>
          </p:nvPr>
        </p:nvPicPr>
        <p:blipFill>
          <a:blip r:embed="rId2" cstate="print"/>
          <a:srcRect r="1864" b="24284"/>
          <a:stretch>
            <a:fillRect/>
          </a:stretch>
        </p:blipFill>
        <p:spPr bwMode="auto">
          <a:xfrm>
            <a:off x="0" y="548679"/>
            <a:ext cx="9144000" cy="5291275"/>
          </a:xfrm>
          <a:prstGeom prst="rect">
            <a:avLst/>
          </a:prstGeom>
          <a:noFill/>
          <a:ln w="9525">
            <a:solidFill>
              <a:schemeClr val="accent1"/>
            </a:solidFill>
            <a:miter lim="800000"/>
            <a:headEnd/>
            <a:tailEnd/>
          </a:ln>
        </p:spPr>
      </p:pic>
      <p:cxnSp>
        <p:nvCxnSpPr>
          <p:cNvPr id="5" name="Straight Connector 4"/>
          <p:cNvCxnSpPr/>
          <p:nvPr/>
        </p:nvCxnSpPr>
        <p:spPr>
          <a:xfrm>
            <a:off x="611560" y="4437112"/>
            <a:ext cx="6192688"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3" cstate="print"/>
          <a:srcRect/>
          <a:stretch>
            <a:fillRect/>
          </a:stretch>
        </p:blipFill>
        <p:spPr bwMode="auto">
          <a:xfrm>
            <a:off x="891120" y="236595"/>
            <a:ext cx="7425296" cy="5737729"/>
          </a:xfrm>
          <a:prstGeom prst="rect">
            <a:avLst/>
          </a:prstGeom>
          <a:noFill/>
          <a:ln w="9525">
            <a:noFill/>
            <a:miter lim="800000"/>
            <a:headEnd/>
            <a:tailEnd/>
          </a:ln>
        </p:spPr>
      </p:pic>
      <p:sp>
        <p:nvSpPr>
          <p:cNvPr id="5" name="TextBox 4"/>
          <p:cNvSpPr txBox="1"/>
          <p:nvPr/>
        </p:nvSpPr>
        <p:spPr>
          <a:xfrm>
            <a:off x="1187624" y="5949280"/>
            <a:ext cx="7200800" cy="523220"/>
          </a:xfrm>
          <a:prstGeom prst="rect">
            <a:avLst/>
          </a:prstGeom>
          <a:noFill/>
        </p:spPr>
        <p:txBody>
          <a:bodyPr wrap="square" rtlCol="0">
            <a:spAutoFit/>
          </a:bodyPr>
          <a:lstStyle/>
          <a:p>
            <a:r>
              <a:rPr lang="en-US" sz="1400" dirty="0" smtClean="0"/>
              <a:t>Source: Aboriginal Affairs and Northern Development Canada </a:t>
            </a:r>
          </a:p>
          <a:p>
            <a:r>
              <a:rPr lang="en-US" sz="1400" dirty="0" smtClean="0"/>
              <a:t>http://www.ainc-inac.gc.ca/ap/in/irs/mpb-eng.asp</a:t>
            </a:r>
            <a:endParaRPr lang="en-US" sz="14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80728"/>
          </a:xfrm>
        </p:spPr>
        <p:txBody>
          <a:bodyPr>
            <a:normAutofit/>
          </a:bodyPr>
          <a:lstStyle/>
          <a:p>
            <a:r>
              <a:rPr lang="en-US" sz="2400" b="1" dirty="0" smtClean="0"/>
              <a:t>Communities in Inuit </a:t>
            </a:r>
            <a:r>
              <a:rPr lang="en-US" sz="2400" b="1" dirty="0" err="1" smtClean="0"/>
              <a:t>Nunangat</a:t>
            </a:r>
            <a:r>
              <a:rPr lang="en-US" sz="2400" b="1" dirty="0" smtClean="0"/>
              <a:t>, by region, Canada, 2006 </a:t>
            </a:r>
            <a:endParaRPr lang="en-US" sz="2400" dirty="0"/>
          </a:p>
        </p:txBody>
      </p:sp>
      <p:pic>
        <p:nvPicPr>
          <p:cNvPr id="4098" name="Picture 2"/>
          <p:cNvPicPr>
            <a:picLocks noGrp="1" noChangeAspect="1" noChangeArrowheads="1"/>
          </p:cNvPicPr>
          <p:nvPr>
            <p:ph idx="1"/>
          </p:nvPr>
        </p:nvPicPr>
        <p:blipFill>
          <a:blip r:embed="rId3" cstate="print"/>
          <a:srcRect/>
          <a:stretch>
            <a:fillRect/>
          </a:stretch>
        </p:blipFill>
        <p:spPr bwMode="auto">
          <a:xfrm>
            <a:off x="971600" y="620688"/>
            <a:ext cx="7439285" cy="5256584"/>
          </a:xfrm>
          <a:prstGeom prst="rect">
            <a:avLst/>
          </a:prstGeom>
          <a:noFill/>
          <a:ln w="9525">
            <a:noFill/>
            <a:miter lim="800000"/>
            <a:headEnd/>
            <a:tailEnd/>
          </a:ln>
        </p:spPr>
      </p:pic>
      <p:sp>
        <p:nvSpPr>
          <p:cNvPr id="5" name="TextBox 4"/>
          <p:cNvSpPr txBox="1"/>
          <p:nvPr/>
        </p:nvSpPr>
        <p:spPr>
          <a:xfrm>
            <a:off x="1043608" y="5733256"/>
            <a:ext cx="7200800" cy="523220"/>
          </a:xfrm>
          <a:prstGeom prst="rect">
            <a:avLst/>
          </a:prstGeom>
          <a:noFill/>
        </p:spPr>
        <p:txBody>
          <a:bodyPr wrap="square" rtlCol="0">
            <a:spAutoFit/>
          </a:bodyPr>
          <a:lstStyle/>
          <a:p>
            <a:r>
              <a:rPr lang="en-US" sz="1400" dirty="0" smtClean="0"/>
              <a:t>Source: Statistics Canada</a:t>
            </a:r>
          </a:p>
          <a:p>
            <a:r>
              <a:rPr lang="en-US" sz="1400" dirty="0" smtClean="0"/>
              <a:t>http://www.statcan.gc.ca/pub/85-561-m/2010020/m021-eng.htm</a:t>
            </a:r>
            <a:endParaRPr lang="en-US" sz="14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Grp="1" noChangeAspect="1" noChangeArrowheads="1"/>
          </p:cNvPicPr>
          <p:nvPr>
            <p:ph idx="1"/>
          </p:nvPr>
        </p:nvPicPr>
        <p:blipFill>
          <a:blip r:embed="rId3" cstate="print"/>
          <a:srcRect/>
          <a:stretch>
            <a:fillRect/>
          </a:stretch>
        </p:blipFill>
        <p:spPr bwMode="auto">
          <a:xfrm>
            <a:off x="271926" y="756452"/>
            <a:ext cx="8656336" cy="6101548"/>
          </a:xfrm>
          <a:prstGeom prst="rect">
            <a:avLst/>
          </a:prstGeom>
          <a:noFill/>
          <a:ln w="9525">
            <a:noFill/>
            <a:miter lim="800000"/>
            <a:headEnd/>
            <a:tailEnd/>
          </a:ln>
        </p:spPr>
      </p:pic>
      <p:sp>
        <p:nvSpPr>
          <p:cNvPr id="7" name="TextBox 6"/>
          <p:cNvSpPr txBox="1"/>
          <p:nvPr/>
        </p:nvSpPr>
        <p:spPr>
          <a:xfrm>
            <a:off x="899592" y="0"/>
            <a:ext cx="8244408" cy="707886"/>
          </a:xfrm>
          <a:prstGeom prst="rect">
            <a:avLst/>
          </a:prstGeom>
          <a:noFill/>
        </p:spPr>
        <p:txBody>
          <a:bodyPr wrap="square" rtlCol="0">
            <a:spAutoFit/>
          </a:bodyPr>
          <a:lstStyle/>
          <a:p>
            <a:r>
              <a:rPr lang="en-US" sz="2000" dirty="0" smtClean="0"/>
              <a:t>Claudio </a:t>
            </a:r>
            <a:r>
              <a:rPr lang="en-US" sz="2000" dirty="0" err="1" smtClean="0"/>
              <a:t>Aporta</a:t>
            </a:r>
            <a:r>
              <a:rPr lang="en-US" sz="2000" dirty="0" smtClean="0"/>
              <a:t>. (2009). “The Trail as Home: Inuit and Their Pan-Arctic Network of Routes.” </a:t>
            </a:r>
            <a:r>
              <a:rPr lang="en-US" sz="2000" i="1" dirty="0" smtClean="0"/>
              <a:t>Human Ecology</a:t>
            </a:r>
            <a:r>
              <a:rPr lang="en-US" sz="2000" dirty="0" smtClean="0"/>
              <a:t>. 37:131–146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t>What are the implications of the inclusion of sea ice as territory in Inuit </a:t>
            </a:r>
            <a:r>
              <a:rPr lang="en-US" dirty="0" err="1" smtClean="0"/>
              <a:t>Nunangat</a:t>
            </a:r>
            <a:r>
              <a:rPr lang="en-US" dirty="0" smtClean="0"/>
              <a:t> for how sovereignty is understood and practiced? </a:t>
            </a:r>
          </a:p>
          <a:p>
            <a:pPr marL="514350" indent="-514350">
              <a:buFont typeface="+mj-lt"/>
              <a:buAutoNum type="arabicPeriod"/>
            </a:pPr>
            <a:endParaRPr lang="en-US" dirty="0" smtClean="0"/>
          </a:p>
          <a:p>
            <a:pPr marL="514350" indent="-514350">
              <a:buFont typeface="+mj-lt"/>
              <a:buAutoNum type="arabicPeriod"/>
            </a:pPr>
            <a:r>
              <a:rPr lang="en-US" dirty="0" smtClean="0"/>
              <a:t>Assuming an </a:t>
            </a:r>
            <a:r>
              <a:rPr lang="en-US" dirty="0" smtClean="0"/>
              <a:t>understanding of territory that includes sea ice, what, then, are the implications of sea ice reduction (for how sovereignty is understood and practiced)?</a:t>
            </a:r>
          </a:p>
          <a:p>
            <a:pPr>
              <a:buNone/>
            </a:pPr>
            <a:endParaRPr lang="en-US" dirty="0" smtClean="0"/>
          </a:p>
          <a:p>
            <a:pPr>
              <a:buNone/>
            </a:pPr>
            <a:endParaRPr lang="en-US" dirty="0" smtClean="0"/>
          </a:p>
          <a:p>
            <a:pPr>
              <a:buNone/>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074" name="Picture 2"/>
          <p:cNvPicPr>
            <a:picLocks noGrp="1" noChangeAspect="1" noChangeArrowheads="1"/>
          </p:cNvPicPr>
          <p:nvPr>
            <p:ph idx="1"/>
          </p:nvPr>
        </p:nvPicPr>
        <p:blipFill>
          <a:blip r:embed="rId3" cstate="print"/>
          <a:srcRect l="49855" t="8866" r="23371" b="18954"/>
          <a:stretch>
            <a:fillRect/>
          </a:stretch>
        </p:blipFill>
        <p:spPr bwMode="auto">
          <a:xfrm>
            <a:off x="899592" y="0"/>
            <a:ext cx="7044753" cy="6733955"/>
          </a:xfrm>
          <a:prstGeom prst="rect">
            <a:avLst/>
          </a:prstGeom>
          <a:noFill/>
          <a:ln w="9525">
            <a:noFill/>
            <a:miter lim="800000"/>
            <a:headEnd/>
            <a:tailEnd/>
          </a:ln>
        </p:spPr>
      </p:pic>
      <p:cxnSp>
        <p:nvCxnSpPr>
          <p:cNvPr id="6" name="Straight Connector 5"/>
          <p:cNvCxnSpPr/>
          <p:nvPr/>
        </p:nvCxnSpPr>
        <p:spPr>
          <a:xfrm>
            <a:off x="3707904" y="6453336"/>
            <a:ext cx="4104456"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3059832" y="6669360"/>
            <a:ext cx="1872208"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Complexities of Canada’s Claims to Arctic Sovereignty</a:t>
            </a:r>
            <a:endParaRPr lang="en-US" dirty="0"/>
          </a:p>
        </p:txBody>
      </p:sp>
      <p:sp>
        <p:nvSpPr>
          <p:cNvPr id="3" name="Content Placeholder 2"/>
          <p:cNvSpPr>
            <a:spLocks noGrp="1"/>
          </p:cNvSpPr>
          <p:nvPr>
            <p:ph idx="1"/>
          </p:nvPr>
        </p:nvSpPr>
        <p:spPr/>
        <p:txBody>
          <a:bodyPr>
            <a:normAutofit/>
          </a:bodyPr>
          <a:lstStyle/>
          <a:p>
            <a:r>
              <a:rPr lang="en-US" dirty="0" smtClean="0"/>
              <a:t>Sovereignty was </a:t>
            </a:r>
            <a:r>
              <a:rPr lang="en-US" u="sng" dirty="0" smtClean="0"/>
              <a:t>ceded</a:t>
            </a:r>
            <a:r>
              <a:rPr lang="en-US" dirty="0" smtClean="0"/>
              <a:t> from Inuit to Canada in Nunavut with certain conditions </a:t>
            </a:r>
          </a:p>
          <a:p>
            <a:r>
              <a:rPr lang="en-US" dirty="0" smtClean="0"/>
              <a:t>Article 23.2.1 of Nunavut Land Claim Settlement Agreement</a:t>
            </a:r>
          </a:p>
          <a:p>
            <a:r>
              <a:rPr lang="en-US" dirty="0" smtClean="0"/>
              <a:t>2006: Nunavut </a:t>
            </a:r>
            <a:r>
              <a:rPr lang="en-US" dirty="0" err="1" smtClean="0"/>
              <a:t>Tunngavik</a:t>
            </a:r>
            <a:r>
              <a:rPr lang="en-US" dirty="0" smtClean="0"/>
              <a:t> Inc. launched lawsuit (ongoing)</a:t>
            </a:r>
          </a:p>
          <a:p>
            <a:r>
              <a:rPr lang="en-US" dirty="0" smtClean="0"/>
              <a:t>2010: Auditor General of Canada’s report</a:t>
            </a:r>
          </a:p>
          <a:p>
            <a:r>
              <a:rPr lang="en-US" dirty="0" smtClean="0"/>
              <a:t>UNCLOS </a:t>
            </a:r>
            <a:r>
              <a:rPr lang="en-US" dirty="0" err="1" smtClean="0"/>
              <a:t>vs</a:t>
            </a:r>
            <a:r>
              <a:rPr lang="en-US" dirty="0" smtClean="0"/>
              <a:t> UNDRIP? </a:t>
            </a:r>
          </a:p>
        </p:txBody>
      </p:sp>
      <p:sp>
        <p:nvSpPr>
          <p:cNvPr id="4" name="Rectangle 3"/>
          <p:cNvSpPr/>
          <p:nvPr/>
        </p:nvSpPr>
        <p:spPr>
          <a:xfrm>
            <a:off x="539552" y="6093296"/>
            <a:ext cx="7704856" cy="369332"/>
          </a:xfrm>
          <a:prstGeom prst="rect">
            <a:avLst/>
          </a:prstGeom>
        </p:spPr>
        <p:txBody>
          <a:bodyPr wrap="square">
            <a:spAutoFit/>
          </a:bodyPr>
          <a:lstStyle/>
          <a:p>
            <a:r>
              <a:rPr lang="en-US" dirty="0" smtClean="0"/>
              <a:t>Berger (2006); Byers (2009); (</a:t>
            </a:r>
            <a:r>
              <a:rPr lang="en-US" dirty="0" err="1" smtClean="0"/>
              <a:t>Loukacheva</a:t>
            </a:r>
            <a:r>
              <a:rPr lang="en-US" dirty="0" smtClean="0"/>
              <a:t>, 2009); </a:t>
            </a:r>
            <a:r>
              <a:rPr lang="en-US" dirty="0" err="1" smtClean="0"/>
              <a:t>Nicol</a:t>
            </a:r>
            <a:r>
              <a:rPr lang="en-US" dirty="0" smtClean="0"/>
              <a:t> (2010); Powell (2010)</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i="1" dirty="0" smtClean="0"/>
              <a:t>A Circumpolar Inuit Declaration on Sovereignty in the Arctic </a:t>
            </a:r>
            <a:r>
              <a:rPr lang="en-US" dirty="0" smtClean="0"/>
              <a:t>(2009)</a:t>
            </a:r>
            <a:endParaRPr lang="en-US" dirty="0"/>
          </a:p>
        </p:txBody>
      </p:sp>
      <p:sp>
        <p:nvSpPr>
          <p:cNvPr id="3" name="Content Placeholder 2"/>
          <p:cNvSpPr>
            <a:spLocks noGrp="1"/>
          </p:cNvSpPr>
          <p:nvPr>
            <p:ph idx="1"/>
          </p:nvPr>
        </p:nvSpPr>
        <p:spPr/>
        <p:txBody>
          <a:bodyPr/>
          <a:lstStyle/>
          <a:p>
            <a:r>
              <a:rPr lang="en-CA" dirty="0" smtClean="0"/>
              <a:t>“The actions of Arctic peoples and states, the interactions between them, and the conduct of international relations must give primary respect to the need for global environmental security, the need for peaceful resolution of disputes, and the inextricable linkages between issues of sovereignty</a:t>
            </a:r>
            <a:r>
              <a:rPr lang="en-CA" i="1" dirty="0" smtClean="0"/>
              <a:t> </a:t>
            </a:r>
            <a:r>
              <a:rPr lang="en-CA" dirty="0" smtClean="0"/>
              <a:t>and sovereign rights in the Arctic and issues of self-determination” (Section 3.2). </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 revisited </a:t>
            </a:r>
            <a:endParaRPr lang="en-US" dirty="0"/>
          </a:p>
        </p:txBody>
      </p:sp>
      <p:sp>
        <p:nvSpPr>
          <p:cNvPr id="3" name="Content Placeholder 2"/>
          <p:cNvSpPr>
            <a:spLocks noGrp="1"/>
          </p:cNvSpPr>
          <p:nvPr>
            <p:ph idx="1"/>
          </p:nvPr>
        </p:nvSpPr>
        <p:spPr/>
        <p:txBody>
          <a:bodyPr>
            <a:normAutofit/>
          </a:bodyPr>
          <a:lstStyle/>
          <a:p>
            <a:pPr marL="514350" indent="-514350">
              <a:buNone/>
            </a:pPr>
            <a:r>
              <a:rPr lang="en-US" dirty="0" smtClean="0"/>
              <a:t>Modern International Relations: </a:t>
            </a:r>
          </a:p>
          <a:p>
            <a:pPr marL="514350" indent="-514350">
              <a:buFont typeface="+mj-lt"/>
              <a:buAutoNum type="arabicPeriod"/>
            </a:pPr>
            <a:r>
              <a:rPr lang="en-US" dirty="0" smtClean="0"/>
              <a:t>System of sovereign states</a:t>
            </a:r>
          </a:p>
          <a:p>
            <a:pPr marL="514350" indent="-514350">
              <a:buFont typeface="+mj-lt"/>
              <a:buAutoNum type="arabicPeriod"/>
            </a:pPr>
            <a:r>
              <a:rPr lang="en-US" dirty="0" smtClean="0"/>
              <a:t>Sovereign nation-states  </a:t>
            </a:r>
          </a:p>
          <a:p>
            <a:pPr marL="514350" indent="-514350">
              <a:buFont typeface="+mj-lt"/>
              <a:buAutoNum type="arabicPeriod"/>
            </a:pPr>
            <a:r>
              <a:rPr lang="en-US" dirty="0" smtClean="0"/>
              <a:t>Individual political subjectivity</a:t>
            </a:r>
          </a:p>
          <a:p>
            <a:pPr marL="514350" indent="-514350">
              <a:buFont typeface="+mj-lt"/>
              <a:buAutoNum type="arabicPeriod"/>
            </a:pPr>
            <a:endParaRPr lang="en-US" dirty="0" smtClean="0"/>
          </a:p>
          <a:p>
            <a:r>
              <a:rPr lang="en-US" dirty="0" smtClean="0"/>
              <a:t>Local knowledge and science ask us to consider future conditions to which we will have to respond.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a:t>
            </a:r>
            <a:endParaRPr lang="en-US" dirty="0"/>
          </a:p>
        </p:txBody>
      </p:sp>
      <p:sp>
        <p:nvSpPr>
          <p:cNvPr id="3" name="Content Placeholder 2"/>
          <p:cNvSpPr>
            <a:spLocks noGrp="1"/>
          </p:cNvSpPr>
          <p:nvPr>
            <p:ph idx="1"/>
          </p:nvPr>
        </p:nvSpPr>
        <p:spPr>
          <a:xfrm>
            <a:off x="467544" y="1484784"/>
            <a:ext cx="8229600" cy="4525963"/>
          </a:xfrm>
        </p:spPr>
        <p:txBody>
          <a:bodyPr>
            <a:normAutofit/>
          </a:bodyPr>
          <a:lstStyle/>
          <a:p>
            <a:r>
              <a:rPr lang="en-US" dirty="0" smtClean="0"/>
              <a:t>The historical specificity of sea ice reduction in Inuit </a:t>
            </a:r>
            <a:r>
              <a:rPr lang="en-US" dirty="0" err="1" smtClean="0"/>
              <a:t>Nunangat</a:t>
            </a:r>
            <a:r>
              <a:rPr lang="en-US" dirty="0" smtClean="0"/>
              <a:t> requires </a:t>
            </a:r>
            <a:r>
              <a:rPr lang="en-US" dirty="0" smtClean="0"/>
              <a:t>an understanding </a:t>
            </a:r>
            <a:r>
              <a:rPr lang="en-US" dirty="0" smtClean="0"/>
              <a:t>of sovereignty </a:t>
            </a:r>
            <a:r>
              <a:rPr lang="en-US" dirty="0" smtClean="0"/>
              <a:t>that emphasizes </a:t>
            </a:r>
            <a:r>
              <a:rPr lang="en-US" dirty="0" smtClean="0"/>
              <a:t>a “democratic </a:t>
            </a:r>
            <a:r>
              <a:rPr lang="en-US" dirty="0" smtClean="0"/>
              <a:t>ethos,”  he </a:t>
            </a:r>
            <a:r>
              <a:rPr lang="en-US" dirty="0" smtClean="0"/>
              <a:t>need for people dwelling in a particular place to </a:t>
            </a:r>
            <a:r>
              <a:rPr lang="en-US" dirty="0" smtClean="0"/>
              <a:t>shape and legitimate </a:t>
            </a:r>
            <a:r>
              <a:rPr lang="en-US" dirty="0" smtClean="0"/>
              <a:t>the articulation and practice of sovereignty</a:t>
            </a:r>
            <a:r>
              <a:rPr lang="en-US" dirty="0" smtClean="0"/>
              <a:t>. </a:t>
            </a:r>
            <a:endParaRPr lang="en-US" dirty="0"/>
          </a:p>
        </p:txBody>
      </p:sp>
      <p:sp>
        <p:nvSpPr>
          <p:cNvPr id="5" name="TextBox 4"/>
          <p:cNvSpPr txBox="1"/>
          <p:nvPr/>
        </p:nvSpPr>
        <p:spPr>
          <a:xfrm>
            <a:off x="827584" y="6093296"/>
            <a:ext cx="2592288" cy="369332"/>
          </a:xfrm>
          <a:prstGeom prst="rect">
            <a:avLst/>
          </a:prstGeom>
          <a:noFill/>
        </p:spPr>
        <p:txBody>
          <a:bodyPr wrap="square" rtlCol="0">
            <a:spAutoFit/>
          </a:bodyPr>
          <a:lstStyle/>
          <a:p>
            <a:r>
              <a:rPr lang="en-US" dirty="0" smtClean="0"/>
              <a:t>Connolly (2007)</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Sources</a:t>
            </a:r>
            <a:endParaRPr lang="en-US" dirty="0"/>
          </a:p>
        </p:txBody>
      </p:sp>
      <p:sp>
        <p:nvSpPr>
          <p:cNvPr id="3" name="Content Placeholder 2"/>
          <p:cNvSpPr>
            <a:spLocks noGrp="1"/>
          </p:cNvSpPr>
          <p:nvPr>
            <p:ph idx="1"/>
          </p:nvPr>
        </p:nvSpPr>
        <p:spPr>
          <a:xfrm>
            <a:off x="457200" y="1196752"/>
            <a:ext cx="8229600" cy="4929411"/>
          </a:xfrm>
        </p:spPr>
        <p:txBody>
          <a:bodyPr>
            <a:noAutofit/>
          </a:bodyPr>
          <a:lstStyle/>
          <a:p>
            <a:r>
              <a:rPr lang="en-US" sz="1550" dirty="0" err="1" smtClean="0"/>
              <a:t>Aporta</a:t>
            </a:r>
            <a:r>
              <a:rPr lang="en-US" sz="1550" dirty="0" smtClean="0"/>
              <a:t>, C. (2009). The Trail as Home: Inuit and Their Pan-Arctic Network of Routes. </a:t>
            </a:r>
            <a:r>
              <a:rPr lang="en-US" sz="1550" i="1" dirty="0" smtClean="0"/>
              <a:t>Human Ecology</a:t>
            </a:r>
            <a:r>
              <a:rPr lang="en-US" sz="1550" dirty="0" smtClean="0"/>
              <a:t>, 37(2), 131-146. </a:t>
            </a:r>
          </a:p>
          <a:p>
            <a:r>
              <a:rPr lang="en-US" sz="1550" dirty="0" smtClean="0"/>
              <a:t>Berger, T. R. (2006) “The Nunavut Project: Nunavut Land Claims Agreement Implementation Contract Negotiations for the Second Planning Period 2003-2013.”</a:t>
            </a:r>
          </a:p>
          <a:p>
            <a:r>
              <a:rPr lang="en-US" sz="1550" dirty="0" smtClean="0"/>
              <a:t>Byers, M. (2010). </a:t>
            </a:r>
            <a:r>
              <a:rPr lang="en-US" sz="1550" i="1" dirty="0" smtClean="0"/>
              <a:t>Who Owns the Arctic? Understanding Sovereignty Disputes in the North</a:t>
            </a:r>
            <a:r>
              <a:rPr lang="en-US" sz="1550" dirty="0" smtClean="0"/>
              <a:t>. Vancouver, BC: Douglas &amp; McIntyre. </a:t>
            </a:r>
          </a:p>
          <a:p>
            <a:r>
              <a:rPr lang="en-US" sz="1550" dirty="0" smtClean="0"/>
              <a:t>Connolly, W. E. (2007). “The Complexities of Sovereignty.” In </a:t>
            </a:r>
            <a:r>
              <a:rPr lang="en-US" sz="1550" i="1" dirty="0" smtClean="0"/>
              <a:t>Giorgio </a:t>
            </a:r>
            <a:r>
              <a:rPr lang="en-US" sz="1550" i="1" dirty="0" err="1" smtClean="0"/>
              <a:t>Agamben</a:t>
            </a:r>
            <a:r>
              <a:rPr lang="en-US" sz="1550" i="1" dirty="0" smtClean="0"/>
              <a:t>: Sovereignty &amp; Life</a:t>
            </a:r>
            <a:r>
              <a:rPr lang="en-US" sz="1550" dirty="0" smtClean="0"/>
              <a:t>. Stanford University Press. </a:t>
            </a:r>
          </a:p>
          <a:p>
            <a:r>
              <a:rPr lang="en-US" sz="1550" dirty="0" err="1" smtClean="0"/>
              <a:t>Dodds</a:t>
            </a:r>
            <a:r>
              <a:rPr lang="en-US" sz="1550" dirty="0" smtClean="0"/>
              <a:t>, K. (2010). Flag planting and finger pointing: The Law of the Sea, the Arctic and the political geographies of the outer continental shelf. </a:t>
            </a:r>
            <a:r>
              <a:rPr lang="en-US" sz="1550" i="1" dirty="0" smtClean="0"/>
              <a:t>Political Geography</a:t>
            </a:r>
            <a:r>
              <a:rPr lang="en-US" sz="1550" dirty="0" smtClean="0"/>
              <a:t>, 29(2), 63-73.</a:t>
            </a:r>
          </a:p>
          <a:p>
            <a:r>
              <a:rPr lang="en-US" sz="1550" dirty="0" err="1" smtClean="0"/>
              <a:t>Elden</a:t>
            </a:r>
            <a:r>
              <a:rPr lang="en-US" sz="1550" dirty="0" smtClean="0"/>
              <a:t>, S. (2010). Land, terrain, territory. </a:t>
            </a:r>
            <a:r>
              <a:rPr lang="en-US" sz="1550" i="1" dirty="0" smtClean="0"/>
              <a:t>Progress in Human Geography</a:t>
            </a:r>
            <a:r>
              <a:rPr lang="en-US" sz="1550" dirty="0" smtClean="0"/>
              <a:t>, 34(6), 799-817. </a:t>
            </a:r>
          </a:p>
          <a:p>
            <a:r>
              <a:rPr lang="en-US" sz="1550" dirty="0" err="1" smtClean="0"/>
              <a:t>Loukacheva</a:t>
            </a:r>
            <a:r>
              <a:rPr lang="en-US" sz="1550" dirty="0" smtClean="0"/>
              <a:t>, N. (2009). Nunavut and Canadian Arctic Sovereignty. </a:t>
            </a:r>
            <a:r>
              <a:rPr lang="en-US" sz="1550" i="1" dirty="0" smtClean="0"/>
              <a:t>Journal of Canadian Studies-Revue D Etudes </a:t>
            </a:r>
            <a:r>
              <a:rPr lang="en-US" sz="1550" i="1" dirty="0" err="1" smtClean="0"/>
              <a:t>Canadiennes</a:t>
            </a:r>
            <a:r>
              <a:rPr lang="en-US" sz="1550" dirty="0" smtClean="0"/>
              <a:t>, 43(2), 82-108. </a:t>
            </a:r>
          </a:p>
          <a:p>
            <a:r>
              <a:rPr lang="en-US" sz="1550" dirty="0" err="1" smtClean="0"/>
              <a:t>Nicol</a:t>
            </a:r>
            <a:r>
              <a:rPr lang="en-US" sz="1550" dirty="0" smtClean="0"/>
              <a:t>, H. N. (2010). Reframing sovereignty: Indigenous peoples and Arctic states. </a:t>
            </a:r>
            <a:r>
              <a:rPr lang="en-US" sz="1550" i="1" dirty="0" smtClean="0"/>
              <a:t>Political Geography</a:t>
            </a:r>
            <a:r>
              <a:rPr lang="en-US" sz="1550" dirty="0" smtClean="0"/>
              <a:t>, 29(2), 78-80.</a:t>
            </a:r>
          </a:p>
          <a:p>
            <a:r>
              <a:rPr lang="en-US" sz="1550" dirty="0" smtClean="0"/>
              <a:t>Powell, R. C. (2010). Lines of possession? The anxious constitution of a polar geopolitics. </a:t>
            </a:r>
            <a:r>
              <a:rPr lang="en-US" sz="1550" i="1" dirty="0" smtClean="0"/>
              <a:t>Political Geography,</a:t>
            </a:r>
            <a:r>
              <a:rPr lang="en-US" sz="1550" dirty="0" smtClean="0"/>
              <a:t> 29(2), 74-77.</a:t>
            </a:r>
          </a:p>
          <a:p>
            <a:r>
              <a:rPr lang="en-US" sz="1550" dirty="0" smtClean="0"/>
              <a:t>Office of the Auditor General of Canada. (2010</a:t>
            </a:r>
            <a:r>
              <a:rPr lang="en-US" sz="1550" i="1" dirty="0" smtClean="0"/>
              <a:t>). Human Resource Capacity—Government of Nunavut</a:t>
            </a:r>
            <a:r>
              <a:rPr lang="en-US" sz="1550" dirty="0" smtClean="0"/>
              <a:t>. </a:t>
            </a:r>
            <a:r>
              <a:rPr lang="en-US" sz="1550" dirty="0" smtClean="0">
                <a:hlinkClick r:id="rId2"/>
              </a:rPr>
              <a:t>http://www.oag-bvg.gc.ca/internet/English/nun_201003_e_33568.html</a:t>
            </a:r>
            <a:endParaRPr lang="en-US" sz="1550" dirty="0" smtClean="0"/>
          </a:p>
          <a:p>
            <a:r>
              <a:rPr lang="en-US" sz="1550" dirty="0" smtClean="0"/>
              <a:t>Nunavut Bureau of Statistics  (2011) </a:t>
            </a:r>
            <a:r>
              <a:rPr lang="en-US" sz="1550" dirty="0" smtClean="0">
                <a:hlinkClick r:id="rId3"/>
              </a:rPr>
              <a:t>http://www.eia.gov.nu.ca/stats/ </a:t>
            </a:r>
            <a:endParaRPr lang="en-US" sz="1550" dirty="0" smtClean="0"/>
          </a:p>
          <a:p>
            <a:r>
              <a:rPr lang="en-US" sz="1550" dirty="0" smtClean="0"/>
              <a:t>Nunavut </a:t>
            </a:r>
            <a:r>
              <a:rPr lang="en-US" sz="1550" dirty="0" err="1" smtClean="0"/>
              <a:t>Tunngavik</a:t>
            </a:r>
            <a:r>
              <a:rPr lang="en-US" sz="1550" dirty="0" smtClean="0"/>
              <a:t> Inc . (2011)  </a:t>
            </a:r>
            <a:r>
              <a:rPr lang="en-US" sz="1550" dirty="0" smtClean="0">
                <a:hlinkClick r:id="rId4"/>
              </a:rPr>
              <a:t>http://www.tunngavik.com/about/ </a:t>
            </a:r>
            <a:endParaRPr lang="en-US" sz="1550" dirty="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1103</TotalTime>
  <Words>1294</Words>
  <Application>Microsoft Office PowerPoint</Application>
  <PresentationFormat>On-screen Show (4:3)</PresentationFormat>
  <Paragraphs>94</Paragraphs>
  <Slides>12</Slides>
  <Notes>9</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Sovereignty as a Social Issue:  The case of Inuit Nunangat</vt:lpstr>
      <vt:lpstr>Slide 2</vt:lpstr>
      <vt:lpstr>Slide 3</vt:lpstr>
      <vt:lpstr>Communities in Inuit Nunangat, by region, Canada, 2006 </vt:lpstr>
      <vt:lpstr>Slide 5</vt:lpstr>
      <vt:lpstr>Questions</vt:lpstr>
      <vt:lpstr>Slide 7</vt:lpstr>
      <vt:lpstr>Complexities of Canada’s Claims to Arctic Sovereignty</vt:lpstr>
      <vt:lpstr>A Circumpolar Inuit Declaration on Sovereignty in the Arctic (2009)</vt:lpstr>
      <vt:lpstr>Questions, revisited </vt:lpstr>
      <vt:lpstr>Conclusions</vt:lpstr>
      <vt:lpstr>Sources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Mark</dc:creator>
  <cp:lastModifiedBy>Mark</cp:lastModifiedBy>
  <cp:revision>184</cp:revision>
  <dcterms:created xsi:type="dcterms:W3CDTF">2011-08-27T21:47:31Z</dcterms:created>
  <dcterms:modified xsi:type="dcterms:W3CDTF">2011-09-05T06:54:47Z</dcterms:modified>
</cp:coreProperties>
</file>