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73" r:id="rId7"/>
    <p:sldId id="266" r:id="rId8"/>
    <p:sldId id="267" r:id="rId9"/>
    <p:sldId id="271" r:id="rId10"/>
    <p:sldId id="261" r:id="rId11"/>
    <p:sldId id="272" r:id="rId12"/>
    <p:sldId id="268" r:id="rId13"/>
    <p:sldId id="265" r:id="rId14"/>
    <p:sldId id="263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90" autoAdjust="0"/>
    <p:restoredTop sz="94660"/>
  </p:normalViewPr>
  <p:slideViewPr>
    <p:cSldViewPr>
      <p:cViewPr varScale="1">
        <p:scale>
          <a:sx n="68" d="100"/>
          <a:sy n="68" d="100"/>
        </p:scale>
        <p:origin x="-7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sde-fs2.csde.washington.edu\user\freebs\UW\dissertation\CAKR%20Fauna%20quick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de-fs2.csde.washington.edu\user\freebs\UW\dissertation\CAKR%20Fauna%20quick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de-fs2.csde.washington.edu\user\freebs\UW\dissertation\CAKR%20Fauna%20quick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de-fs2.csde.washington.edu\user\freebs\UW\dissertation\CAKR%20Fauna%20quick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csde-fs2\user\freebs\UW\dissertation\CAKR%20Fauna%20quic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'Ipiutak(SofH9) updated'!$Z$9</c:f>
              <c:strCache>
                <c:ptCount val="1"/>
                <c:pt idx="0">
                  <c:v>%</c:v>
                </c:pt>
              </c:strCache>
            </c:strRef>
          </c:tx>
          <c:dLbls>
            <c:dLbl>
              <c:idx val="0"/>
              <c:delete val="1"/>
            </c:dLbl>
            <c:dLbl>
              <c:idx val="1"/>
              <c:layout>
                <c:manualLayout>
                  <c:x val="-0.22768618766404194"/>
                  <c:y val="-0.18407661464947886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dirty="0" err="1"/>
                      <a:t>Phocid</a:t>
                    </a:r>
                    <a:r>
                      <a:rPr lang="en-US" sz="2400" b="1" dirty="0"/>
                      <a:t> Seal
86%</a:t>
                    </a:r>
                    <a:endParaRPr lang="en-US" sz="2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4749835958005248E-3"/>
                  <c:y val="3.9655316284030039E-2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 dirty="0"/>
                      <a:t>Bearded Seal
11%</a:t>
                    </a:r>
                    <a:endParaRPr lang="en-US" sz="1800" dirty="0"/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5.9522022637795227E-2"/>
                  <c:y val="3.1446533094009535E-3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0" dirty="0"/>
                      <a:t>Bird
3%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delete val="1"/>
            </c:dLbl>
            <c:dLbl>
              <c:idx val="5"/>
              <c:layout>
                <c:manualLayout>
                  <c:x val="0.15183891076115491"/>
                  <c:y val="-4.0065854487729789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0" dirty="0"/>
                      <a:t>Other
&lt;1%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'Ipiutak(SofH9) updated'!$Y$10:$Y$15</c:f>
              <c:numCache>
                <c:formatCode>General</c:formatCode>
                <c:ptCount val="6"/>
                <c:pt idx="0">
                  <c:v>0</c:v>
                </c:pt>
                <c:pt idx="1">
                  <c:v>385</c:v>
                </c:pt>
                <c:pt idx="2">
                  <c:v>51</c:v>
                </c:pt>
                <c:pt idx="3">
                  <c:v>14</c:v>
                </c:pt>
                <c:pt idx="4">
                  <c:v>0</c:v>
                </c:pt>
                <c:pt idx="5">
                  <c:v>1</c:v>
                </c:pt>
              </c:numCache>
            </c:numRef>
          </c:cat>
          <c:val>
            <c:numRef>
              <c:f>'Ipiutak(SofH9) updated'!$Z$10:$Z$15</c:f>
              <c:numCache>
                <c:formatCode>General</c:formatCode>
                <c:ptCount val="6"/>
                <c:pt idx="0">
                  <c:v>0</c:v>
                </c:pt>
                <c:pt idx="1">
                  <c:v>0.85365853658536583</c:v>
                </c:pt>
                <c:pt idx="2">
                  <c:v>0.1130820399113082</c:v>
                </c:pt>
                <c:pt idx="3">
                  <c:v>3.1042128603104215E-2</c:v>
                </c:pt>
                <c:pt idx="4">
                  <c:v>0</c:v>
                </c:pt>
                <c:pt idx="5">
                  <c:v>2.2172949002217295E-3</c:v>
                </c:pt>
              </c:numCache>
            </c:numRef>
          </c:val>
        </c:ser>
        <c:ser>
          <c:idx val="1"/>
          <c:order val="1"/>
          <c:tx>
            <c:strRef>
              <c:f>'Ipiutak(SofH9) updated'!$AA$9</c:f>
              <c:strCache>
                <c:ptCount val="1"/>
                <c:pt idx="0">
                  <c:v>cum %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'Ipiutak(SofH9) updated'!$Y$10:$Y$15</c:f>
              <c:numCache>
                <c:formatCode>General</c:formatCode>
                <c:ptCount val="6"/>
                <c:pt idx="0">
                  <c:v>0</c:v>
                </c:pt>
                <c:pt idx="1">
                  <c:v>385</c:v>
                </c:pt>
                <c:pt idx="2">
                  <c:v>51</c:v>
                </c:pt>
                <c:pt idx="3">
                  <c:v>14</c:v>
                </c:pt>
                <c:pt idx="4">
                  <c:v>0</c:v>
                </c:pt>
                <c:pt idx="5">
                  <c:v>1</c:v>
                </c:pt>
              </c:numCache>
            </c:numRef>
          </c:cat>
          <c:val>
            <c:numRef>
              <c:f>'Ipiutak(SofH9) updated'!$AA$10:$AA$15</c:f>
              <c:numCache>
                <c:formatCode>0.00</c:formatCode>
                <c:ptCount val="6"/>
                <c:pt idx="0">
                  <c:v>0</c:v>
                </c:pt>
                <c:pt idx="1">
                  <c:v>0.85365853658536583</c:v>
                </c:pt>
                <c:pt idx="2">
                  <c:v>0.966740576496674</c:v>
                </c:pt>
                <c:pt idx="3">
                  <c:v>0.99778270509977818</c:v>
                </c:pt>
                <c:pt idx="4">
                  <c:v>0.99778270509977818</c:v>
                </c:pt>
                <c:pt idx="5">
                  <c:v>0.99999999999999989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1"/>
          <c:order val="1"/>
          <c:dLbls>
            <c:dLbl>
              <c:idx val="0"/>
              <c:layout>
                <c:manualLayout>
                  <c:x val="-0.23269994552567724"/>
                  <c:y val="0.1379329369543094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6056790280247227"/>
                  <c:y val="-0.17026586954408476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err="1"/>
                      <a:t>Phocid Seal
42%</a:t>
                    </a:r>
                    <a:endParaRPr lang="en-US" sz="2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2.5746020658707985E-2"/>
                  <c:y val="1.964445416545154E-2"/>
                </c:manualLayout>
              </c:layout>
              <c:spPr/>
              <c:txPr>
                <a:bodyPr/>
                <a:lstStyle/>
                <a:p>
                  <a:pPr>
                    <a:defRPr sz="1800" b="1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 sz="1600" b="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/>
              <c:txPr>
                <a:bodyPr/>
                <a:lstStyle/>
                <a:p>
                  <a:pPr>
                    <a:defRPr sz="1600" b="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/>
              <c:txPr>
                <a:bodyPr/>
                <a:lstStyle/>
                <a:p>
                  <a:pPr>
                    <a:defRPr sz="1600" b="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EWT!$W$15:$W$20</c:f>
              <c:strCache>
                <c:ptCount val="6"/>
                <c:pt idx="0">
                  <c:v>Caribou</c:v>
                </c:pt>
                <c:pt idx="1">
                  <c:v>Phocid Seal</c:v>
                </c:pt>
                <c:pt idx="2">
                  <c:v>Bearded Seal</c:v>
                </c:pt>
                <c:pt idx="3">
                  <c:v>Bird</c:v>
                </c:pt>
                <c:pt idx="4">
                  <c:v>Beluga</c:v>
                </c:pt>
                <c:pt idx="5">
                  <c:v>Other</c:v>
                </c:pt>
              </c:strCache>
            </c:strRef>
          </c:cat>
          <c:val>
            <c:numRef>
              <c:f>EWT!$Z$15:$Z$20</c:f>
              <c:numCache>
                <c:formatCode>General</c:formatCode>
                <c:ptCount val="6"/>
                <c:pt idx="0">
                  <c:v>0.33333333333333331</c:v>
                </c:pt>
                <c:pt idx="1">
                  <c:v>0.42424242424242425</c:v>
                </c:pt>
                <c:pt idx="2">
                  <c:v>9.0909090909090912E-2</c:v>
                </c:pt>
                <c:pt idx="3">
                  <c:v>4.5454545454545456E-2</c:v>
                </c:pt>
                <c:pt idx="4">
                  <c:v>1.5151515151515152E-2</c:v>
                </c:pt>
                <c:pt idx="5">
                  <c:v>9.0909090909090912E-2</c:v>
                </c:pt>
              </c:numCache>
            </c:numRef>
          </c:val>
        </c:ser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EWT!$W$15:$W$20</c:f>
              <c:strCache>
                <c:ptCount val="6"/>
                <c:pt idx="0">
                  <c:v>Caribou</c:v>
                </c:pt>
                <c:pt idx="1">
                  <c:v>Phocid Seal</c:v>
                </c:pt>
                <c:pt idx="2">
                  <c:v>Bearded Seal</c:v>
                </c:pt>
                <c:pt idx="3">
                  <c:v>Bird</c:v>
                </c:pt>
                <c:pt idx="4">
                  <c:v>Beluga</c:v>
                </c:pt>
                <c:pt idx="5">
                  <c:v>Other</c:v>
                </c:pt>
              </c:strCache>
            </c:strRef>
          </c:cat>
          <c:val>
            <c:numRef>
              <c:f>EWT!$Z$15:$Z$20</c:f>
              <c:numCache>
                <c:formatCode>General</c:formatCode>
                <c:ptCount val="6"/>
                <c:pt idx="0">
                  <c:v>0.33333333333333331</c:v>
                </c:pt>
                <c:pt idx="1">
                  <c:v>0.42424242424242425</c:v>
                </c:pt>
                <c:pt idx="2">
                  <c:v>9.0909090909090912E-2</c:v>
                </c:pt>
                <c:pt idx="3">
                  <c:v>4.5454545454545456E-2</c:v>
                </c:pt>
                <c:pt idx="4">
                  <c:v>1.5151515151515152E-2</c:v>
                </c:pt>
                <c:pt idx="5">
                  <c:v>9.0909090909090912E-2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'Ipiutak(SofH9) updated'!$Z$9</c:f>
              <c:strCache>
                <c:ptCount val="1"/>
                <c:pt idx="0">
                  <c:v>%</c:v>
                </c:pt>
              </c:strCache>
            </c:strRef>
          </c:tx>
          <c:dLbls>
            <c:delete val="1"/>
          </c:dLbls>
          <c:cat>
            <c:numRef>
              <c:f>'Ipiutak(SofH9) updated'!$Y$10:$Y$15</c:f>
              <c:numCache>
                <c:formatCode>General</c:formatCode>
                <c:ptCount val="6"/>
                <c:pt idx="0">
                  <c:v>0</c:v>
                </c:pt>
                <c:pt idx="1">
                  <c:v>385</c:v>
                </c:pt>
                <c:pt idx="2">
                  <c:v>51</c:v>
                </c:pt>
                <c:pt idx="3">
                  <c:v>14</c:v>
                </c:pt>
                <c:pt idx="4">
                  <c:v>0</c:v>
                </c:pt>
                <c:pt idx="5">
                  <c:v>1</c:v>
                </c:pt>
              </c:numCache>
            </c:numRef>
          </c:cat>
          <c:val>
            <c:numRef>
              <c:f>'Ipiutak(SofH9) updated'!$Z$10:$Z$15</c:f>
              <c:numCache>
                <c:formatCode>General</c:formatCode>
                <c:ptCount val="6"/>
                <c:pt idx="0">
                  <c:v>0</c:v>
                </c:pt>
                <c:pt idx="1">
                  <c:v>0.85365853658536583</c:v>
                </c:pt>
                <c:pt idx="2">
                  <c:v>0.1130820399113082</c:v>
                </c:pt>
                <c:pt idx="3">
                  <c:v>3.1042128603104215E-2</c:v>
                </c:pt>
                <c:pt idx="4">
                  <c:v>0</c:v>
                </c:pt>
                <c:pt idx="5">
                  <c:v>2.2172949002217295E-3</c:v>
                </c:pt>
              </c:numCache>
            </c:numRef>
          </c:val>
        </c:ser>
        <c:ser>
          <c:idx val="1"/>
          <c:order val="1"/>
          <c:tx>
            <c:strRef>
              <c:f>'Ipiutak(SofH9) updated'!$AA$9</c:f>
              <c:strCache>
                <c:ptCount val="1"/>
                <c:pt idx="0">
                  <c:v>cum %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'Ipiutak(SofH9) updated'!$Y$10:$Y$15</c:f>
              <c:numCache>
                <c:formatCode>General</c:formatCode>
                <c:ptCount val="6"/>
                <c:pt idx="0">
                  <c:v>0</c:v>
                </c:pt>
                <c:pt idx="1">
                  <c:v>385</c:v>
                </c:pt>
                <c:pt idx="2">
                  <c:v>51</c:v>
                </c:pt>
                <c:pt idx="3">
                  <c:v>14</c:v>
                </c:pt>
                <c:pt idx="4">
                  <c:v>0</c:v>
                </c:pt>
                <c:pt idx="5">
                  <c:v>1</c:v>
                </c:pt>
              </c:numCache>
            </c:numRef>
          </c:cat>
          <c:val>
            <c:numRef>
              <c:f>'Ipiutak(SofH9) updated'!$AA$10:$AA$15</c:f>
              <c:numCache>
                <c:formatCode>0.00</c:formatCode>
                <c:ptCount val="6"/>
                <c:pt idx="0">
                  <c:v>0</c:v>
                </c:pt>
                <c:pt idx="1">
                  <c:v>0.85365853658536583</c:v>
                </c:pt>
                <c:pt idx="2">
                  <c:v>0.966740576496674</c:v>
                </c:pt>
                <c:pt idx="3">
                  <c:v>0.99778270509977818</c:v>
                </c:pt>
                <c:pt idx="4">
                  <c:v>0.99778270509977818</c:v>
                </c:pt>
                <c:pt idx="5">
                  <c:v>0.99999999999999989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1"/>
          <c:order val="1"/>
          <c:dLbls>
            <c:delete val="1"/>
          </c:dLbls>
          <c:cat>
            <c:strRef>
              <c:f>EWT!$W$15:$W$20</c:f>
              <c:strCache>
                <c:ptCount val="6"/>
                <c:pt idx="0">
                  <c:v>Caribou</c:v>
                </c:pt>
                <c:pt idx="1">
                  <c:v>Phocid Seal</c:v>
                </c:pt>
                <c:pt idx="2">
                  <c:v>Bearded Seal</c:v>
                </c:pt>
                <c:pt idx="3">
                  <c:v>Bird</c:v>
                </c:pt>
                <c:pt idx="4">
                  <c:v>Beluga</c:v>
                </c:pt>
                <c:pt idx="5">
                  <c:v>Other</c:v>
                </c:pt>
              </c:strCache>
            </c:strRef>
          </c:cat>
          <c:val>
            <c:numRef>
              <c:f>EWT!$Z$15:$Z$20</c:f>
              <c:numCache>
                <c:formatCode>General</c:formatCode>
                <c:ptCount val="6"/>
                <c:pt idx="0">
                  <c:v>0.33333333333333331</c:v>
                </c:pt>
                <c:pt idx="1">
                  <c:v>0.42424242424242425</c:v>
                </c:pt>
                <c:pt idx="2">
                  <c:v>9.0909090909090912E-2</c:v>
                </c:pt>
                <c:pt idx="3">
                  <c:v>4.5454545454545456E-2</c:v>
                </c:pt>
                <c:pt idx="4">
                  <c:v>1.5151515151515152E-2</c:v>
                </c:pt>
                <c:pt idx="5">
                  <c:v>9.0909090909090912E-2</c:v>
                </c:pt>
              </c:numCache>
            </c:numRef>
          </c:val>
        </c:ser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EWT!$W$15:$W$20</c:f>
              <c:strCache>
                <c:ptCount val="6"/>
                <c:pt idx="0">
                  <c:v>Caribou</c:v>
                </c:pt>
                <c:pt idx="1">
                  <c:v>Phocid Seal</c:v>
                </c:pt>
                <c:pt idx="2">
                  <c:v>Bearded Seal</c:v>
                </c:pt>
                <c:pt idx="3">
                  <c:v>Bird</c:v>
                </c:pt>
                <c:pt idx="4">
                  <c:v>Beluga</c:v>
                </c:pt>
                <c:pt idx="5">
                  <c:v>Other</c:v>
                </c:pt>
              </c:strCache>
            </c:strRef>
          </c:cat>
          <c:val>
            <c:numRef>
              <c:f>EWT!$Z$15:$Z$20</c:f>
              <c:numCache>
                <c:formatCode>General</c:formatCode>
                <c:ptCount val="6"/>
                <c:pt idx="0">
                  <c:v>0.33333333333333331</c:v>
                </c:pt>
                <c:pt idx="1">
                  <c:v>0.42424242424242425</c:v>
                </c:pt>
                <c:pt idx="2">
                  <c:v>9.0909090909090912E-2</c:v>
                </c:pt>
                <c:pt idx="3">
                  <c:v>4.5454545454545456E-2</c:v>
                </c:pt>
                <c:pt idx="4">
                  <c:v>1.5151515151515152E-2</c:v>
                </c:pt>
                <c:pt idx="5">
                  <c:v>9.0909090909090912E-2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'New Settlement'!$W$11:$W$16</c:f>
              <c:strCache>
                <c:ptCount val="6"/>
                <c:pt idx="0">
                  <c:v>Caribou</c:v>
                </c:pt>
                <c:pt idx="1">
                  <c:v>Phocid Seal</c:v>
                </c:pt>
                <c:pt idx="2">
                  <c:v>Bearded Seal</c:v>
                </c:pt>
                <c:pt idx="3">
                  <c:v>Bird</c:v>
                </c:pt>
                <c:pt idx="4">
                  <c:v>Beluga</c:v>
                </c:pt>
                <c:pt idx="5">
                  <c:v>Other (Fish)</c:v>
                </c:pt>
              </c:strCache>
            </c:strRef>
          </c:cat>
          <c:val>
            <c:numRef>
              <c:f>'New Settlement'!$Z$11:$Z$16</c:f>
              <c:numCache>
                <c:formatCode>General</c:formatCode>
                <c:ptCount val="6"/>
                <c:pt idx="0">
                  <c:v>3.6199095022624438E-2</c:v>
                </c:pt>
                <c:pt idx="1">
                  <c:v>0.40723981900452488</c:v>
                </c:pt>
                <c:pt idx="2">
                  <c:v>2.2624434389140271E-2</c:v>
                </c:pt>
                <c:pt idx="3">
                  <c:v>0.23529411764705882</c:v>
                </c:pt>
                <c:pt idx="5">
                  <c:v>0.29864253393665158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0.42783</cdr:x>
      <cdr:y>0.06067</cdr:y>
    </cdr:from>
    <cdr:to>
      <cdr:x>0.4628</cdr:x>
      <cdr:y>0.09841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2086429" y="245032"/>
          <a:ext cx="170554" cy="15240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Palatino Linotype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Palatino Linotype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>
            <a:lvl1pPr>
              <a:defRPr sz="4800"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686800" cy="4983163"/>
          </a:xfrm>
        </p:spPr>
        <p:txBody>
          <a:bodyPr/>
          <a:lstStyle>
            <a:lvl1pPr>
              <a:defRPr sz="3200">
                <a:latin typeface="Helvetica" pitchFamily="34" charset="0"/>
                <a:cs typeface="Helvetica" pitchFamily="34" charset="0"/>
              </a:defRPr>
            </a:lvl1pPr>
            <a:lvl2pPr>
              <a:defRPr>
                <a:latin typeface="Helvetica" pitchFamily="34" charset="0"/>
                <a:cs typeface="Helvetica" pitchFamily="34" charset="0"/>
              </a:defRPr>
            </a:lvl2pPr>
            <a:lvl3pPr>
              <a:defRPr>
                <a:latin typeface="Helvetica" pitchFamily="34" charset="0"/>
                <a:cs typeface="Helvetica" pitchFamily="34" charset="0"/>
              </a:defRPr>
            </a:lvl3pPr>
            <a:lvl4pPr>
              <a:defRPr>
                <a:latin typeface="Helvetica" pitchFamily="34" charset="0"/>
                <a:cs typeface="Helvetica" pitchFamily="34" charset="0"/>
              </a:defRPr>
            </a:lvl4pPr>
            <a:lvl5pPr>
              <a:defRPr>
                <a:latin typeface="Helvetica" pitchFamily="34" charset="0"/>
                <a:cs typeface="Helvetic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" y="283"/>
            <a:ext cx="9143244" cy="68574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7" y="0"/>
            <a:ext cx="9143245" cy="685771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4800" y="1371600"/>
            <a:ext cx="8610223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alatino Linotype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Evaluating Prehistoric Sea Ice Variability and Culture Change in Northwest Alaska</a:t>
            </a:r>
            <a:endParaRPr lang="en-US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454427" y="29718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Palatino Linotype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Adam Freeburg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of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Washington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Seattle, USA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33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" y="283"/>
            <a:ext cx="9143244" cy="6857434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1295400" y="2743200"/>
            <a:ext cx="381000" cy="381000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6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freebs.NETID\Downloads\DSCN404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101213" y="0"/>
            <a:ext cx="10665292" cy="799854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Helvetica" pitchFamily="34" charset="0"/>
                <a:cs typeface="Helvetica" pitchFamily="34" charset="0"/>
              </a:rPr>
              <a:t>Archaeology provides...</a:t>
            </a:r>
            <a:endParaRPr 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Long term perspective</a:t>
            </a:r>
          </a:p>
          <a:p>
            <a:endParaRPr lang="en-US" sz="2000" dirty="0"/>
          </a:p>
          <a:p>
            <a:r>
              <a:rPr lang="en-US" dirty="0" err="1" smtClean="0"/>
              <a:t>Interdisciplinarity</a:t>
            </a:r>
            <a:endParaRPr lang="en-US" dirty="0" smtClean="0"/>
          </a:p>
          <a:p>
            <a:endParaRPr lang="en-US" sz="2000" dirty="0"/>
          </a:p>
          <a:p>
            <a:r>
              <a:rPr lang="en-US" dirty="0" smtClean="0"/>
              <a:t>Human aspect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63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R:\Project\CAKR\CAKR presentations\RIM_conf_2010\fig_1_shadow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 rot="16200000">
            <a:off x="7793250" y="5202448"/>
            <a:ext cx="2424500" cy="277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95000"/>
                  </a:schemeClr>
                </a:solidFill>
                <a:latin typeface="Helvetica" pitchFamily="34" charset="0"/>
                <a:cs typeface="Helvetica" pitchFamily="34" charset="0"/>
              </a:rPr>
              <a:t>Orthophoto</a:t>
            </a:r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Helvetica" pitchFamily="34" charset="0"/>
                <a:cs typeface="Helvetica" pitchFamily="34" charset="0"/>
              </a:rPr>
              <a:t> Manley et al. </a:t>
            </a:r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Helvetica" pitchFamily="34" charset="0"/>
                <a:cs typeface="Helvetica" pitchFamily="34" charset="0"/>
              </a:rPr>
              <a:t>2007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4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7929"/>
            <a:ext cx="1195927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Ice as </a:t>
            </a:r>
            <a:r>
              <a:rPr lang="en-US" dirty="0" smtClean="0"/>
              <a:t>medium for...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800" dirty="0" smtClean="0"/>
          </a:p>
          <a:p>
            <a:r>
              <a:rPr lang="en-US" dirty="0" smtClean="0"/>
              <a:t>Subsistence</a:t>
            </a:r>
            <a:endParaRPr lang="en-US" dirty="0" smtClean="0"/>
          </a:p>
          <a:p>
            <a:endParaRPr lang="en-US" sz="3200" dirty="0"/>
          </a:p>
          <a:p>
            <a:r>
              <a:rPr lang="en-US" dirty="0" smtClean="0"/>
              <a:t>Transportation</a:t>
            </a:r>
          </a:p>
          <a:p>
            <a:endParaRPr lang="en-US" sz="3200" dirty="0"/>
          </a:p>
          <a:p>
            <a:r>
              <a:rPr lang="en-US" dirty="0" smtClean="0"/>
              <a:t>Living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315200" y="6249887"/>
            <a:ext cx="16690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http://vilda.alaska.edu</a:t>
            </a:r>
            <a:endParaRPr lang="en-US" sz="1200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20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7929"/>
            <a:ext cx="1195927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Ice as </a:t>
            </a:r>
            <a:r>
              <a:rPr lang="en-US" dirty="0" smtClean="0"/>
              <a:t>part of...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800" dirty="0" smtClean="0"/>
          </a:p>
          <a:p>
            <a:r>
              <a:rPr lang="en-US" dirty="0" smtClean="0"/>
              <a:t>Subsistence  Change</a:t>
            </a:r>
          </a:p>
          <a:p>
            <a:endParaRPr lang="en-US" sz="3200" dirty="0"/>
          </a:p>
          <a:p>
            <a:r>
              <a:rPr lang="en-US" dirty="0" smtClean="0"/>
              <a:t>Culture change</a:t>
            </a:r>
            <a:endParaRPr lang="en-US" dirty="0" smtClean="0"/>
          </a:p>
          <a:p>
            <a:endParaRPr lang="en-US" sz="3200" dirty="0"/>
          </a:p>
          <a:p>
            <a:r>
              <a:rPr lang="en-US" dirty="0" smtClean="0"/>
              <a:t>Social Upheaval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355771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latin typeface="Helvetica" pitchFamily="34" charset="0"/>
                <a:cs typeface="Helvetica" pitchFamily="34" charset="0"/>
              </a:rPr>
              <a:t>Reconstructing the “icescape”</a:t>
            </a:r>
            <a:endParaRPr lang="en-US" sz="3600" i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15200" y="6249887"/>
            <a:ext cx="16690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http://vilda.alaska.edu</a:t>
            </a:r>
            <a:endParaRPr lang="en-US" sz="1200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23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:\Project\CAKR\CAKR photos\WEAR 2006 Adam photos\DSC0059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47800" y="1"/>
            <a:ext cx="10613570" cy="796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9143622" cy="6857999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Paleo</a:t>
            </a:r>
            <a:r>
              <a:rPr lang="en-US" dirty="0" smtClean="0"/>
              <a:t>- proxies in NW Alaska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Tree rings</a:t>
            </a:r>
          </a:p>
          <a:p>
            <a:r>
              <a:rPr lang="en-US" dirty="0" smtClean="0"/>
              <a:t>Pollen</a:t>
            </a:r>
          </a:p>
          <a:p>
            <a:r>
              <a:rPr lang="en-US" dirty="0" smtClean="0"/>
              <a:t>Beach ridges</a:t>
            </a:r>
          </a:p>
          <a:p>
            <a:r>
              <a:rPr lang="en-US" i="1" dirty="0" smtClean="0"/>
              <a:t>Archaeological fauna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69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freebs.NETID\Desktop\ringed-seal_6432_600x450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1" y="4550227"/>
            <a:ext cx="3573404" cy="2264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191000" cy="95567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Helvetica" pitchFamily="34" charset="0"/>
                <a:cs typeface="Helvetica" pitchFamily="34" charset="0"/>
              </a:rPr>
              <a:t>Ringed Seal-  </a:t>
            </a:r>
            <a:r>
              <a:rPr lang="en-US" dirty="0" err="1" smtClean="0">
                <a:latin typeface="Helvetica" pitchFamily="34" charset="0"/>
                <a:cs typeface="Helvetica" pitchFamily="34" charset="0"/>
              </a:rPr>
              <a:t>Natchiq</a:t>
            </a:r>
            <a:endParaRPr lang="en-US" dirty="0" smtClean="0">
              <a:latin typeface="Helvetica" pitchFamily="34" charset="0"/>
              <a:cs typeface="Helvetica" pitchFamily="34" charset="0"/>
            </a:endParaRPr>
          </a:p>
          <a:p>
            <a:pPr algn="ctr"/>
            <a:r>
              <a:rPr lang="en-US" i="1" dirty="0" smtClean="0">
                <a:latin typeface="Helvetica" pitchFamily="34" charset="0"/>
                <a:cs typeface="Helvetica" pitchFamily="34" charset="0"/>
              </a:rPr>
              <a:t>(</a:t>
            </a:r>
            <a:r>
              <a:rPr lang="en-US" i="1" dirty="0" err="1" smtClean="0">
                <a:latin typeface="Helvetica" pitchFamily="34" charset="0"/>
                <a:cs typeface="Helvetica" pitchFamily="34" charset="0"/>
              </a:rPr>
              <a:t>Phoca</a:t>
            </a:r>
            <a:r>
              <a:rPr lang="en-US" i="1" dirty="0" smtClean="0">
                <a:latin typeface="Helvetica" pitchFamily="34" charset="0"/>
                <a:cs typeface="Helvetica" pitchFamily="34" charset="0"/>
              </a:rPr>
              <a:t> </a:t>
            </a:r>
            <a:r>
              <a:rPr lang="en-US" i="1" dirty="0" err="1">
                <a:latin typeface="Helvetica" pitchFamily="34" charset="0"/>
                <a:cs typeface="Helvetica" pitchFamily="34" charset="0"/>
              </a:rPr>
              <a:t>h</a:t>
            </a:r>
            <a:r>
              <a:rPr lang="en-US" i="1" dirty="0" err="1" smtClean="0">
                <a:latin typeface="Helvetica" pitchFamily="34" charset="0"/>
                <a:cs typeface="Helvetica" pitchFamily="34" charset="0"/>
              </a:rPr>
              <a:t>ispida</a:t>
            </a:r>
            <a:r>
              <a:rPr lang="en-US" i="1" dirty="0" smtClean="0">
                <a:latin typeface="Helvetica" pitchFamily="34" charset="0"/>
                <a:cs typeface="Helvetica" pitchFamily="34" charset="0"/>
              </a:rPr>
              <a:t>)</a:t>
            </a:r>
            <a:endParaRPr lang="en-US" i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870075"/>
            <a:ext cx="4040188" cy="3951288"/>
          </a:xfrm>
        </p:spPr>
        <p:txBody>
          <a:bodyPr/>
          <a:lstStyle/>
          <a:p>
            <a:r>
              <a:rPr lang="en-US" dirty="0" smtClean="0"/>
              <a:t>Prefers fast </a:t>
            </a:r>
            <a:r>
              <a:rPr lang="en-US" dirty="0" smtClean="0"/>
              <a:t>ice</a:t>
            </a:r>
          </a:p>
          <a:p>
            <a:r>
              <a:rPr lang="en-US" dirty="0" smtClean="0"/>
              <a:t>Sub-</a:t>
            </a:r>
            <a:r>
              <a:rPr lang="en-US" dirty="0" err="1" smtClean="0"/>
              <a:t>nivean</a:t>
            </a:r>
            <a:r>
              <a:rPr lang="en-US" dirty="0" smtClean="0"/>
              <a:t> lairs for birthing, nursing</a:t>
            </a:r>
          </a:p>
          <a:p>
            <a:r>
              <a:rPr lang="en-US" dirty="0" smtClean="0"/>
              <a:t>Shorter ice duration can have impact on pup health, survival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838200"/>
            <a:ext cx="4041775" cy="103187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Helvetica" pitchFamily="34" charset="0"/>
                <a:cs typeface="Helvetica" pitchFamily="34" charset="0"/>
              </a:rPr>
              <a:t>Bearded Seal-  </a:t>
            </a:r>
            <a:r>
              <a:rPr lang="en-US" dirty="0" err="1" smtClean="0">
                <a:latin typeface="Helvetica" pitchFamily="34" charset="0"/>
                <a:cs typeface="Helvetica" pitchFamily="34" charset="0"/>
              </a:rPr>
              <a:t>Ugruk</a:t>
            </a:r>
            <a:endParaRPr lang="en-US" dirty="0" smtClean="0">
              <a:latin typeface="Helvetica" pitchFamily="34" charset="0"/>
              <a:cs typeface="Helvetica" pitchFamily="34" charset="0"/>
            </a:endParaRPr>
          </a:p>
          <a:p>
            <a:pPr algn="ctr"/>
            <a:r>
              <a:rPr lang="en-US" i="1" dirty="0" smtClean="0">
                <a:latin typeface="Helvetica" pitchFamily="34" charset="0"/>
                <a:cs typeface="Helvetica" pitchFamily="34" charset="0"/>
              </a:rPr>
              <a:t>(</a:t>
            </a:r>
            <a:r>
              <a:rPr lang="en-US" i="1" dirty="0" err="1" smtClean="0">
                <a:latin typeface="Helvetica" pitchFamily="34" charset="0"/>
                <a:cs typeface="Helvetica" pitchFamily="34" charset="0"/>
              </a:rPr>
              <a:t>Erignathus</a:t>
            </a:r>
            <a:r>
              <a:rPr lang="en-US" i="1" dirty="0" smtClean="0">
                <a:latin typeface="Helvetica" pitchFamily="34" charset="0"/>
                <a:cs typeface="Helvetica" pitchFamily="34" charset="0"/>
              </a:rPr>
              <a:t> </a:t>
            </a:r>
            <a:r>
              <a:rPr lang="en-US" i="1" dirty="0" err="1" smtClean="0">
                <a:latin typeface="Helvetica" pitchFamily="34" charset="0"/>
                <a:cs typeface="Helvetica" pitchFamily="34" charset="0"/>
              </a:rPr>
              <a:t>barbatus</a:t>
            </a:r>
            <a:r>
              <a:rPr lang="en-US" i="1" dirty="0" smtClean="0">
                <a:latin typeface="Helvetica" pitchFamily="34" charset="0"/>
                <a:cs typeface="Helvetica" pitchFamily="34" charset="0"/>
              </a:rPr>
              <a:t>)</a:t>
            </a:r>
            <a:endParaRPr lang="en-US" i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1870075"/>
            <a:ext cx="4041775" cy="3951288"/>
          </a:xfrm>
        </p:spPr>
        <p:txBody>
          <a:bodyPr/>
          <a:lstStyle/>
          <a:p>
            <a:r>
              <a:rPr lang="en-US" dirty="0" smtClean="0"/>
              <a:t>Prefers </a:t>
            </a:r>
            <a:r>
              <a:rPr lang="en-US" dirty="0" smtClean="0"/>
              <a:t>pack ice</a:t>
            </a:r>
          </a:p>
          <a:p>
            <a:r>
              <a:rPr lang="en-US" dirty="0" smtClean="0"/>
              <a:t>Birthing, nursing on floes</a:t>
            </a:r>
          </a:p>
          <a:p>
            <a:r>
              <a:rPr lang="en-US" dirty="0" smtClean="0"/>
              <a:t>Available only when pack ice is accessible from land (spring or autumn)</a:t>
            </a:r>
          </a:p>
          <a:p>
            <a:endParaRPr lang="en-US" dirty="0"/>
          </a:p>
        </p:txBody>
      </p:sp>
      <p:pic>
        <p:nvPicPr>
          <p:cNvPr id="6147" name="Picture 3" descr="C:\Users\freebs.NETID\Desktop\bearded-seal-close-up-63260-sw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29200" y="4484361"/>
            <a:ext cx="3352800" cy="2330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839200" y="3352800"/>
            <a:ext cx="430887" cy="3505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Photos: National Geographic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1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Helvetica" pitchFamily="34" charset="0"/>
                <a:cs typeface="Helvetica" pitchFamily="34" charset="0"/>
              </a:rPr>
              <a:t>Fauna as Ice Proxy</a:t>
            </a:r>
            <a:endParaRPr lang="en-US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44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Fauna as Ice Proxy</a:t>
            </a:r>
            <a:endParaRPr lang="en-US" sz="44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119258175"/>
              </p:ext>
            </p:extLst>
          </p:nvPr>
        </p:nvGraphicFramePr>
        <p:xfrm>
          <a:off x="-181429" y="2345768"/>
          <a:ext cx="4876800" cy="4038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6742" y="1202768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Ipiutak</a:t>
            </a:r>
            <a:endParaRPr lang="en-US" sz="2800" b="1" dirty="0"/>
          </a:p>
          <a:p>
            <a:pPr algn="ctr"/>
            <a:r>
              <a:rPr lang="en-US" sz="2800" dirty="0" smtClean="0"/>
              <a:t> A.D. 450-650</a:t>
            </a:r>
            <a:endParaRPr lang="en-US" sz="28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662181548"/>
              </p:ext>
            </p:extLst>
          </p:nvPr>
        </p:nvGraphicFramePr>
        <p:xfrm>
          <a:off x="4419600" y="2302225"/>
          <a:ext cx="4724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989285" y="1235425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Thule</a:t>
            </a:r>
            <a:endParaRPr lang="en-US" sz="2800" b="1" dirty="0"/>
          </a:p>
          <a:p>
            <a:pPr algn="ctr"/>
            <a:r>
              <a:rPr lang="en-US" sz="2800" dirty="0" smtClean="0"/>
              <a:t> A.D. 1000-1200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888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Project\CAKR\CAKR photos\WEAR 2006 Adam photos\DSC0055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6201"/>
            <a:ext cx="10972800" cy="833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Fauna as Ice Proxy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Ringed:Bearded</a:t>
            </a:r>
            <a:r>
              <a:rPr lang="en-US" dirty="0" smtClean="0"/>
              <a:t> seal ratio change</a:t>
            </a:r>
          </a:p>
          <a:p>
            <a:endParaRPr lang="en-US" sz="2000" dirty="0"/>
          </a:p>
          <a:p>
            <a:r>
              <a:rPr lang="en-US" dirty="0" smtClean="0"/>
              <a:t>Variability of ice extent/duration</a:t>
            </a:r>
          </a:p>
          <a:p>
            <a:endParaRPr lang="en-US" sz="2000" dirty="0"/>
          </a:p>
          <a:p>
            <a:r>
              <a:rPr lang="en-US" dirty="0" smtClean="0"/>
              <a:t>Chronological resolution on human scale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99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169" y="0"/>
            <a:ext cx="9179169" cy="6858000"/>
          </a:xfrm>
        </p:spPr>
      </p:pic>
      <p:sp>
        <p:nvSpPr>
          <p:cNvPr id="6" name="5-Point Star 5"/>
          <p:cNvSpPr/>
          <p:nvPr/>
        </p:nvSpPr>
        <p:spPr>
          <a:xfrm>
            <a:off x="1600200" y="3162300"/>
            <a:ext cx="381000" cy="381000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1902948" y="4114800"/>
            <a:ext cx="381000" cy="381000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2286000" y="4419600"/>
            <a:ext cx="381000" cy="381000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936250100"/>
              </p:ext>
            </p:extLst>
          </p:nvPr>
        </p:nvGraphicFramePr>
        <p:xfrm>
          <a:off x="1345630" y="-98181"/>
          <a:ext cx="34290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046232593"/>
              </p:ext>
            </p:extLst>
          </p:nvPr>
        </p:nvGraphicFramePr>
        <p:xfrm>
          <a:off x="-161925" y="4171950"/>
          <a:ext cx="280035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2" name="Straight Connector 11"/>
          <p:cNvCxnSpPr/>
          <p:nvPr/>
        </p:nvCxnSpPr>
        <p:spPr>
          <a:xfrm flipV="1">
            <a:off x="1902583" y="2209800"/>
            <a:ext cx="459617" cy="9525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948987"/>
              </p:ext>
            </p:extLst>
          </p:nvPr>
        </p:nvGraphicFramePr>
        <p:xfrm>
          <a:off x="3467100" y="971550"/>
          <a:ext cx="4191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6" name="Straight Connector 15"/>
          <p:cNvCxnSpPr/>
          <p:nvPr/>
        </p:nvCxnSpPr>
        <p:spPr>
          <a:xfrm flipH="1">
            <a:off x="1742709" y="4419600"/>
            <a:ext cx="159874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667000" y="3048000"/>
            <a:ext cx="1905000" cy="1371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3400" y="762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err="1" smtClean="0"/>
              <a:t>Ipiutak</a:t>
            </a:r>
            <a:endParaRPr lang="en-US" sz="2800" b="1" dirty="0" smtClean="0"/>
          </a:p>
          <a:p>
            <a:pPr algn="r"/>
            <a:r>
              <a:rPr lang="en-US" sz="2000" b="1" dirty="0" smtClean="0"/>
              <a:t>(A.D. 450)</a:t>
            </a:r>
            <a:endParaRPr lang="en-US" sz="2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212658" y="5791200"/>
            <a:ext cx="174974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Thule</a:t>
            </a:r>
          </a:p>
          <a:p>
            <a:r>
              <a:rPr lang="en-US" sz="2000" b="1" dirty="0"/>
              <a:t>(A.D. </a:t>
            </a:r>
            <a:r>
              <a:rPr lang="en-US" sz="2000" b="1" dirty="0" smtClean="0"/>
              <a:t>1000)</a:t>
            </a:r>
            <a:endParaRPr lang="en-US" sz="2000" b="1" dirty="0"/>
          </a:p>
          <a:p>
            <a:endParaRPr lang="en-US" sz="2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019800" y="4572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Kotzebue</a:t>
            </a:r>
            <a:endParaRPr lang="en-US" sz="2800" b="1" dirty="0"/>
          </a:p>
          <a:p>
            <a:r>
              <a:rPr lang="en-US" sz="2000" b="1" dirty="0" smtClean="0"/>
              <a:t>(A.D. 1400)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773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622"/>
            <a:ext cx="4114800" cy="6906699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267200" y="304800"/>
            <a:ext cx="4572001" cy="11731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Helvetica" pitchFamily="34" charset="0"/>
                <a:cs typeface="Helvetica" pitchFamily="34" charset="0"/>
              </a:rPr>
              <a:t>Ringed seal isotopes </a:t>
            </a:r>
            <a:r>
              <a:rPr lang="en-US" b="0" dirty="0" smtClean="0">
                <a:latin typeface="Helvetica" pitchFamily="34" charset="0"/>
                <a:cs typeface="Helvetica" pitchFamily="34" charset="0"/>
              </a:rPr>
              <a:t>(</a:t>
            </a:r>
            <a:r>
              <a:rPr lang="en-US" b="0" dirty="0" err="1" smtClean="0">
                <a:latin typeface="Helvetica" pitchFamily="34" charset="0"/>
                <a:cs typeface="Helvetica" pitchFamily="34" charset="0"/>
              </a:rPr>
              <a:t>Strathe</a:t>
            </a:r>
            <a:r>
              <a:rPr lang="en-US" b="0" dirty="0" smtClean="0">
                <a:latin typeface="Helvetica" pitchFamily="34" charset="0"/>
                <a:cs typeface="Helvetica" pitchFamily="34" charset="0"/>
              </a:rPr>
              <a:t> 2007)</a:t>
            </a:r>
            <a:endParaRPr lang="en-US" b="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267200" y="1828800"/>
            <a:ext cx="4724399" cy="4297363"/>
          </a:xfrm>
        </p:spPr>
        <p:txBody>
          <a:bodyPr/>
          <a:lstStyle/>
          <a:p>
            <a:r>
              <a:rPr lang="en-US" dirty="0" smtClean="0">
                <a:latin typeface="Helvetica" pitchFamily="34" charset="0"/>
                <a:cs typeface="Helvetica" pitchFamily="34" charset="0"/>
              </a:rPr>
              <a:t>Increase in </a:t>
            </a:r>
            <a:r>
              <a:rPr lang="el-GR" dirty="0">
                <a:latin typeface="Helvetica" pitchFamily="34" charset="0"/>
                <a:cs typeface="Helvetica" pitchFamily="34" charset="0"/>
              </a:rPr>
              <a:t>δ</a:t>
            </a:r>
            <a:r>
              <a:rPr lang="el-GR" baseline="30000" dirty="0">
                <a:latin typeface="Helvetica" pitchFamily="34" charset="0"/>
                <a:cs typeface="Helvetica" pitchFamily="34" charset="0"/>
              </a:rPr>
              <a:t>15</a:t>
            </a:r>
            <a:r>
              <a:rPr lang="en-US" dirty="0" smtClean="0">
                <a:latin typeface="Helvetica" pitchFamily="34" charset="0"/>
                <a:cs typeface="Helvetica" pitchFamily="34" charset="0"/>
              </a:rPr>
              <a:t>N:  widening diet</a:t>
            </a:r>
          </a:p>
          <a:p>
            <a:endParaRPr lang="en-US" dirty="0">
              <a:latin typeface="Helvetica" pitchFamily="34" charset="0"/>
              <a:cs typeface="Helvetica" pitchFamily="34" charset="0"/>
            </a:endParaRPr>
          </a:p>
          <a:p>
            <a:r>
              <a:rPr lang="en-US" dirty="0" smtClean="0">
                <a:latin typeface="Helvetica" pitchFamily="34" charset="0"/>
                <a:cs typeface="Helvetica" pitchFamily="34" charset="0"/>
              </a:rPr>
              <a:t>Decrease in </a:t>
            </a:r>
            <a:r>
              <a:rPr lang="el-GR" dirty="0" smtClean="0">
                <a:latin typeface="Helvetica" pitchFamily="34" charset="0"/>
                <a:cs typeface="Helvetica" pitchFamily="34" charset="0"/>
              </a:rPr>
              <a:t>δ</a:t>
            </a:r>
            <a:r>
              <a:rPr lang="el-GR" baseline="30000" dirty="0" smtClean="0">
                <a:latin typeface="Helvetica" pitchFamily="34" charset="0"/>
                <a:cs typeface="Helvetica" pitchFamily="34" charset="0"/>
              </a:rPr>
              <a:t>1</a:t>
            </a:r>
            <a:r>
              <a:rPr lang="en-US" baseline="30000" dirty="0" smtClean="0">
                <a:latin typeface="Helvetica" pitchFamily="34" charset="0"/>
                <a:cs typeface="Helvetica" pitchFamily="34" charset="0"/>
              </a:rPr>
              <a:t>3</a:t>
            </a:r>
            <a:r>
              <a:rPr lang="en-US" dirty="0" smtClean="0">
                <a:latin typeface="Helvetica" pitchFamily="34" charset="0"/>
                <a:cs typeface="Helvetica" pitchFamily="34" charset="0"/>
              </a:rPr>
              <a:t>C: </a:t>
            </a:r>
            <a:r>
              <a:rPr lang="en-US" dirty="0" smtClean="0">
                <a:latin typeface="Helvetica" pitchFamily="34" charset="0"/>
                <a:cs typeface="Helvetica" pitchFamily="34" charset="0"/>
              </a:rPr>
              <a:t>declining productivity</a:t>
            </a:r>
            <a:endParaRPr lang="en-US" dirty="0" smtClean="0">
              <a:latin typeface="Helvetica" pitchFamily="34" charset="0"/>
              <a:cs typeface="Helvetica" pitchFamily="34" charset="0"/>
            </a:endParaRPr>
          </a:p>
          <a:p>
            <a:endParaRPr lang="en-US" dirty="0">
              <a:latin typeface="Helvetica" pitchFamily="34" charset="0"/>
              <a:cs typeface="Helvetica" pitchFamily="34" charset="0"/>
            </a:endParaRPr>
          </a:p>
          <a:p>
            <a:r>
              <a:rPr lang="en-US" dirty="0" smtClean="0">
                <a:latin typeface="Helvetica" pitchFamily="34" charset="0"/>
                <a:cs typeface="Helvetica" pitchFamily="34" charset="0"/>
              </a:rPr>
              <a:t>Productivity tied to timing, extent of sea </a:t>
            </a:r>
            <a:r>
              <a:rPr lang="en-US" dirty="0" smtClean="0">
                <a:latin typeface="Helvetica" pitchFamily="34" charset="0"/>
                <a:cs typeface="Helvetica" pitchFamily="34" charset="0"/>
              </a:rPr>
              <a:t>ice</a:t>
            </a:r>
            <a:endParaRPr lang="en-US" sz="1800" dirty="0" smtClean="0">
              <a:latin typeface="Helvetica" pitchFamily="34" charset="0"/>
              <a:cs typeface="Helvetica" pitchFamily="34" charset="0"/>
            </a:endParaRPr>
          </a:p>
          <a:p>
            <a:endParaRPr lang="en-US" dirty="0">
              <a:latin typeface="Helvetica" pitchFamily="34" charset="0"/>
              <a:cs typeface="Helvetica" pitchFamily="34" charset="0"/>
            </a:endParaRPr>
          </a:p>
          <a:p>
            <a:endParaRPr lang="en-US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40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freebs.NETID\Downloads\DSCN04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Archaeological fauna as </a:t>
            </a:r>
            <a:r>
              <a:rPr lang="en-US" dirty="0" err="1" smtClean="0"/>
              <a:t>paleo</a:t>
            </a:r>
            <a:r>
              <a:rPr lang="en-US" dirty="0" smtClean="0"/>
              <a:t>-ice proxy</a:t>
            </a:r>
          </a:p>
          <a:p>
            <a:endParaRPr lang="en-US" sz="2000" dirty="0"/>
          </a:p>
          <a:p>
            <a:r>
              <a:rPr lang="en-US" dirty="0" smtClean="0"/>
              <a:t>Provide long term info on human scale and dimension</a:t>
            </a:r>
          </a:p>
          <a:p>
            <a:endParaRPr lang="en-US" sz="2000" dirty="0"/>
          </a:p>
          <a:p>
            <a:r>
              <a:rPr lang="en-US" dirty="0" smtClean="0"/>
              <a:t>Test hypotheses of cultural interaction</a:t>
            </a:r>
          </a:p>
          <a:p>
            <a:endParaRPr lang="en-US" dirty="0"/>
          </a:p>
          <a:p>
            <a:r>
              <a:rPr lang="en-US" i="1" dirty="0" smtClean="0"/>
              <a:t>Lessons of adaptation and resiliency- challenges and possibilities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5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:\Project\CAKR\CAKR photos\WEAR 2006 Adam photos\DSC0051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79168" cy="691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9143622" cy="6857717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9831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NRF: Young Researcher Fellowship</a:t>
            </a:r>
          </a:p>
          <a:p>
            <a:endParaRPr lang="en-US" sz="2400" dirty="0"/>
          </a:p>
          <a:p>
            <a:r>
              <a:rPr lang="en-US" sz="2400" dirty="0" smtClean="0"/>
              <a:t>NPS</a:t>
            </a:r>
            <a:r>
              <a:rPr lang="en-US" sz="2400" dirty="0" smtClean="0"/>
              <a:t>: </a:t>
            </a:r>
            <a:r>
              <a:rPr lang="en-US" sz="2400" dirty="0" smtClean="0"/>
              <a:t>Alaska Regional Office and Western Arctic Parklands </a:t>
            </a:r>
            <a:r>
              <a:rPr lang="en-US" sz="2400" dirty="0" smtClean="0"/>
              <a:t>staff</a:t>
            </a:r>
          </a:p>
          <a:p>
            <a:endParaRPr lang="en-US" sz="2400" dirty="0" smtClean="0"/>
          </a:p>
          <a:p>
            <a:r>
              <a:rPr lang="en-US" sz="2400" dirty="0" smtClean="0"/>
              <a:t>UW: Ben Fitzhugh, </a:t>
            </a:r>
            <a:r>
              <a:rPr lang="en-US" sz="2400" dirty="0" smtClean="0"/>
              <a:t>Shelby Anderson,</a:t>
            </a:r>
            <a:r>
              <a:rPr lang="en-US" sz="2400" dirty="0" smtClean="0"/>
              <a:t> </a:t>
            </a:r>
            <a:r>
              <a:rPr lang="en-US" sz="2400" dirty="0" smtClean="0"/>
              <a:t>2008-2010 crews, and CAKR Lab students</a:t>
            </a:r>
          </a:p>
          <a:p>
            <a:endParaRPr lang="en-US" sz="2400" dirty="0" smtClean="0"/>
          </a:p>
          <a:p>
            <a:r>
              <a:rPr lang="en-US" sz="2400" dirty="0" smtClean="0"/>
              <a:t>Herbert Foster, </a:t>
            </a:r>
            <a:r>
              <a:rPr lang="en-US" sz="2400" dirty="0" err="1" smtClean="0"/>
              <a:t>Krusenstern</a:t>
            </a:r>
            <a:r>
              <a:rPr lang="en-US" sz="2400" dirty="0" smtClean="0"/>
              <a:t> community, and </a:t>
            </a:r>
            <a:r>
              <a:rPr lang="en-US" sz="2400" dirty="0" smtClean="0"/>
              <a:t>Native Village </a:t>
            </a:r>
            <a:r>
              <a:rPr lang="en-US" sz="2400" dirty="0" smtClean="0"/>
              <a:t>of Kotzebue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01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:\Project\CAKR\CAKR photos\WEAR 2006 Adam photos\DSC00578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75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303</Words>
  <Application>Microsoft Office PowerPoint</Application>
  <PresentationFormat>On-screen Show (4:3)</PresentationFormat>
  <Paragraphs>95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Archaeology provides...</vt:lpstr>
      <vt:lpstr>PowerPoint Presentation</vt:lpstr>
      <vt:lpstr>Ice as medium for...</vt:lpstr>
      <vt:lpstr>Ice as part of...</vt:lpstr>
      <vt:lpstr>Paleo- proxies in NW Alaska</vt:lpstr>
      <vt:lpstr>PowerPoint Presentation</vt:lpstr>
      <vt:lpstr>Fauna as Ice Proxy</vt:lpstr>
      <vt:lpstr>Fauna as Ice Proxy</vt:lpstr>
      <vt:lpstr>PowerPoint Presentation</vt:lpstr>
      <vt:lpstr>PowerPoint Presentation</vt:lpstr>
      <vt:lpstr>Summary</vt:lpstr>
      <vt:lpstr>Acknowledgements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Freeburg</dc:creator>
  <cp:lastModifiedBy>User</cp:lastModifiedBy>
  <cp:revision>30</cp:revision>
  <dcterms:created xsi:type="dcterms:W3CDTF">2006-08-16T00:00:00Z</dcterms:created>
  <dcterms:modified xsi:type="dcterms:W3CDTF">2011-08-29T06:20:55Z</dcterms:modified>
</cp:coreProperties>
</file>