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6" r:id="rId4"/>
    <p:sldId id="257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90" autoAdjust="0"/>
  </p:normalViewPr>
  <p:slideViewPr>
    <p:cSldViewPr>
      <p:cViewPr>
        <p:scale>
          <a:sx n="125" d="100"/>
          <a:sy n="125" d="100"/>
        </p:scale>
        <p:origin x="-72" y="24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A092A-6F46-44B4-BF86-0C2B38DD4486}" type="datetimeFigureOut">
              <a:rPr lang="en-US" smtClean="0"/>
              <a:pPr/>
              <a:t>9/5/2011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42E7E-0EAE-436A-A389-D7F2DCE3B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ice@alaskadispatch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aps.grida.no/go/graphic/arctic-transportation-routes-roads-shipping-and-pipelines" TargetMode="External"/><Relationship Id="rId2" Type="http://schemas.openxmlformats.org/officeDocument/2006/relationships/hyperlink" Target="http://maps.grida.no/go/graphic/towns-and-industrial-activities-in-the-arctic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maps.grida.no/go/graphic/current-marine-shipping-uses-in-the-arctic" TargetMode="External"/><Relationship Id="rId4" Type="http://schemas.openxmlformats.org/officeDocument/2006/relationships/hyperlink" Target="http://maps.grida.no/go/graphic/northern-sea-route-and-the-northwest-passage-compared-with-currently-used-shipping-rout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0768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4267200"/>
            <a:ext cx="7391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400" b="1" cap="all" dirty="0" smtClean="0">
                <a:solidFill>
                  <a:schemeClr val="bg1"/>
                </a:solidFill>
              </a:rPr>
              <a:t>COOPERATION, INVESTMENT, DEVELOPMENT</a:t>
            </a:r>
          </a:p>
          <a:p>
            <a:pPr algn="ctr" fontAlgn="base"/>
            <a:r>
              <a:rPr lang="en-US" sz="1400" b="1" cap="all" dirty="0" smtClean="0">
                <a:solidFill>
                  <a:schemeClr val="bg1"/>
                </a:solidFill>
              </a:rPr>
              <a:t>NEXT YEAR: JULY 29-AUGUST 1, 2012</a:t>
            </a:r>
          </a:p>
          <a:p>
            <a:pPr algn="ctr" fontAlgn="base"/>
            <a:endParaRPr lang="en-US" sz="1400" b="1" cap="all" dirty="0" smtClean="0">
              <a:solidFill>
                <a:schemeClr val="bg1"/>
              </a:solidFill>
            </a:endParaRPr>
          </a:p>
          <a:p>
            <a:pPr fontAlgn="base"/>
            <a:r>
              <a:rPr lang="en-US" sz="1400" dirty="0" smtClean="0">
                <a:solidFill>
                  <a:schemeClr val="bg1"/>
                </a:solidFill>
              </a:rPr>
              <a:t>The Summit will bring together leading voices in this conversation, including residents from the small villages that comprise Alaska’s coastal communities; state, national and international leaders; the heads of shipping and industry; as well as international policymakers and the news media. The goal of the summit is to sharpen the focus on the policy and investment needs of Alaska’s Arctic through a series of high-level meetings, presentations, investor roundtables and original research.</a:t>
            </a:r>
          </a:p>
          <a:p>
            <a:pPr algn="ctr" fontAlgn="base"/>
            <a:r>
              <a:rPr lang="en-US" sz="1400" dirty="0" smtClean="0">
                <a:solidFill>
                  <a:schemeClr val="bg1"/>
                </a:solidFill>
              </a:rPr>
              <a:t>ArcticImperative.com</a:t>
            </a:r>
          </a:p>
          <a:p>
            <a:pPr algn="ctr" fontAlgn="base"/>
            <a:r>
              <a:rPr lang="en-US" sz="1400" dirty="0" smtClean="0">
                <a:solidFill>
                  <a:schemeClr val="bg1"/>
                </a:solidFill>
              </a:rPr>
              <a:t>Please contact: </a:t>
            </a:r>
            <a:r>
              <a:rPr lang="en-US" sz="1400" dirty="0" smtClean="0">
                <a:solidFill>
                  <a:schemeClr val="bg1"/>
                </a:solidFill>
                <a:hlinkClick r:id="rId3"/>
              </a:rPr>
              <a:t>alice@alaskadispatch.com</a:t>
            </a:r>
            <a:r>
              <a:rPr lang="en-US" sz="1400" dirty="0" smtClean="0">
                <a:solidFill>
                  <a:schemeClr val="bg1"/>
                </a:solidFill>
              </a:rPr>
              <a:t> or megan@alaskadispatch.com</a:t>
            </a:r>
          </a:p>
          <a:p>
            <a:pPr algn="ctr" fontAlgn="base"/>
            <a:r>
              <a:rPr lang="en-US" sz="1400" dirty="0" smtClean="0">
                <a:solidFill>
                  <a:schemeClr val="bg1"/>
                </a:solidFill>
              </a:rPr>
              <a:t>and +19079032147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undaries_of_the_arctic_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2811" y="0"/>
            <a:ext cx="617837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owns-and-industrial-activities-in-the-arctic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7275" y="0"/>
            <a:ext cx="686944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ansportation_rou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106680"/>
            <a:ext cx="6026439" cy="6629083"/>
          </a:xfrm>
        </p:spPr>
      </p:pic>
      <p:sp>
        <p:nvSpPr>
          <p:cNvPr id="3" name="TextBox 2"/>
          <p:cNvSpPr txBox="1"/>
          <p:nvPr/>
        </p:nvSpPr>
        <p:spPr>
          <a:xfrm>
            <a:off x="0" y="76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Arctic Transportation Routes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2209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Greenland : 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Thule Air Force Base (US), northern most Deepwater port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21 smaller ports on the West Coast of Greenland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Iceland: 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Reydarfjordur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Reykjavik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Norway: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Bergen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Tromso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Oslo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Stravanger</a:t>
            </a:r>
            <a:endParaRPr lang="en-US" sz="1200" dirty="0" smtClean="0"/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Russia: 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Murmansk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Arkhangelsk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Tiksi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Provideniya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11 smaller ports along the Northern Sea Route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United States: Dutch Harbor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Canada: 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Tuktoyaktuk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Churchhill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Nanisivik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1200" dirty="0" smtClean="0"/>
              <a:t>Iqaluit</a:t>
            </a:r>
          </a:p>
          <a:p>
            <a:pPr lvl="1">
              <a:buFont typeface="Arial" pitchFamily="34" charset="0"/>
              <a:buChar char="•"/>
            </a:pPr>
            <a:r>
              <a:rPr lang="en-US" sz="1200" dirty="0" err="1" smtClean="0"/>
              <a:t>Argentia</a:t>
            </a: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3352800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Thule AFB</a:t>
            </a:r>
            <a:endParaRPr lang="en-US" sz="9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04800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Dutch Harbor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4953000"/>
            <a:ext cx="1219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Reykjavik &amp; </a:t>
            </a:r>
            <a:r>
              <a:rPr lang="en-US" sz="900" b="1" dirty="0" err="1" smtClean="0">
                <a:solidFill>
                  <a:schemeClr val="bg1"/>
                </a:solidFill>
              </a:rPr>
              <a:t>Reydarfjordur</a:t>
            </a:r>
            <a:r>
              <a:rPr lang="en-US" sz="900" b="1" dirty="0" smtClean="0">
                <a:solidFill>
                  <a:schemeClr val="bg1"/>
                </a:solidFill>
              </a:rPr>
              <a:t>, Iceland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4267200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Nuuk</a:t>
            </a:r>
            <a:r>
              <a:rPr lang="en-US" sz="900" b="1" dirty="0" smtClean="0">
                <a:solidFill>
                  <a:schemeClr val="bg1"/>
                </a:solidFill>
              </a:rPr>
              <a:t>, Greenland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27432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Churchhill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19050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Tuktoyaktuk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16764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Prudhoe Bay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42672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Murmansk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0" y="4419600"/>
            <a:ext cx="914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Arkhangelsk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0" y="1143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Providenya</a:t>
            </a:r>
            <a:r>
              <a:rPr lang="en-US" sz="9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900" b="1" dirty="0" smtClean="0">
                <a:solidFill>
                  <a:schemeClr val="bg1"/>
                </a:solidFill>
              </a:rPr>
              <a:t>Anadyr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5600" y="20574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Tiksi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4200" y="26670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Hatanga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10400" y="38100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Amderma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3000" y="1143000"/>
            <a:ext cx="83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Nome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4400" y="1295400"/>
            <a:ext cx="68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Kotzebue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5800" y="8382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Dillingham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2600" y="5181600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Bergen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0200" y="53340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Stravanger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91200" y="4572000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solidFill>
                  <a:schemeClr val="bg1"/>
                </a:solidFill>
              </a:rPr>
              <a:t>Tromso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600" y="5750004"/>
            <a:ext cx="243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“Airports” -There are approx 20 airports located at or above 64 degrees latitude, circumpolar.</a:t>
            </a:r>
          </a:p>
          <a:p>
            <a:endParaRPr lang="en-US" sz="1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_rout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26786" cy="419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4572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Comparative Shipping Routes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5257800"/>
            <a:ext cx="3200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endParaRPr lang="en-US" sz="1600" b="1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4102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Rotterdam to: </a:t>
            </a:r>
          </a:p>
          <a:p>
            <a:r>
              <a:rPr lang="en-US" dirty="0" smtClean="0"/>
              <a:t>Yokohama: 20,600 km (Suez Canal); 8,500 km (Northeast Passage)</a:t>
            </a:r>
          </a:p>
          <a:p>
            <a:r>
              <a:rPr lang="en-US" dirty="0" smtClean="0"/>
              <a:t>Shanghai:  19,300 km (Suez Canal); 14,875 km (Northeast Passage)</a:t>
            </a:r>
          </a:p>
          <a:p>
            <a:r>
              <a:rPr lang="en-US" dirty="0" smtClean="0"/>
              <a:t>Vancouver: 16,400 km (Panama Canal); 12,850 km (Northeast Passage)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vasive_shipping_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762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Shipping 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77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Towns and industrial activities in the Arctic. (2010). In </a:t>
            </a:r>
            <a:r>
              <a:rPr lang="en-US" i="1" dirty="0" smtClean="0"/>
              <a:t>UNEP/GRID-</a:t>
            </a:r>
            <a:r>
              <a:rPr lang="en-US" i="1" dirty="0" err="1" smtClean="0"/>
              <a:t>Arendal</a:t>
            </a:r>
            <a:r>
              <a:rPr lang="en-US" i="1" dirty="0" smtClean="0"/>
              <a:t> Maps and Graphics Library</a:t>
            </a:r>
            <a:r>
              <a:rPr lang="en-US" dirty="0" smtClean="0"/>
              <a:t>. Retrieved 00:02, September 5, 2011 from </a:t>
            </a:r>
            <a:r>
              <a:rPr lang="en-US" dirty="0" smtClean="0">
                <a:hlinkClick r:id="rId2"/>
              </a:rPr>
              <a:t>http://maps.grida.no/go/graphic/towns-and-industrial-activities-in-the-arctic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Arctic transportation routes - roads, shipping and pipelines. (2007). </a:t>
            </a:r>
            <a:r>
              <a:rPr lang="en-US" dirty="0" err="1" smtClean="0"/>
              <a:t>In</a:t>
            </a:r>
            <a:r>
              <a:rPr lang="en-US" i="1" dirty="0" err="1" smtClean="0"/>
              <a:t>UNEP</a:t>
            </a:r>
            <a:r>
              <a:rPr lang="en-US" i="1" dirty="0" smtClean="0"/>
              <a:t>/GRID-</a:t>
            </a:r>
            <a:r>
              <a:rPr lang="en-US" i="1" dirty="0" err="1" smtClean="0"/>
              <a:t>Arendal</a:t>
            </a:r>
            <a:r>
              <a:rPr lang="en-US" i="1" dirty="0" smtClean="0"/>
              <a:t> Maps and Graphics Library</a:t>
            </a:r>
            <a:r>
              <a:rPr lang="en-US" dirty="0" smtClean="0"/>
              <a:t>. Retrieved 00:23, September 5, 2011 from </a:t>
            </a:r>
            <a:r>
              <a:rPr lang="en-US" dirty="0" smtClean="0">
                <a:hlinkClick r:id="rId3"/>
              </a:rPr>
              <a:t>http://maps.grida.no/go/graphic/arctic-transportation-routes-roads-shipping-and-pipelines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Northern Sea Route and the Northwest Passage compared with currently used shipping routes. (June 2007). In </a:t>
            </a:r>
            <a:r>
              <a:rPr lang="en-US" i="1" dirty="0" smtClean="0"/>
              <a:t>UNEP/GRID-</a:t>
            </a:r>
            <a:r>
              <a:rPr lang="en-US" i="1" dirty="0" err="1" smtClean="0"/>
              <a:t>Arendal</a:t>
            </a:r>
            <a:r>
              <a:rPr lang="en-US" i="1" dirty="0" smtClean="0"/>
              <a:t> Maps and Graphics Library</a:t>
            </a:r>
            <a:r>
              <a:rPr lang="en-US" dirty="0" smtClean="0"/>
              <a:t>. Retrieved 00:25, September 5, 2011 from</a:t>
            </a:r>
            <a:r>
              <a:rPr lang="en-US" dirty="0" smtClean="0">
                <a:hlinkClick r:id="rId4"/>
              </a:rPr>
              <a:t>http://maps.grida.no/go/graphic/northern-sea-route-and-the-northwest-passage-compared-with-currently-used-shipping-routes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Current marine shipping uses in the Arctic. (May 2010). In </a:t>
            </a:r>
            <a:r>
              <a:rPr lang="en-US" i="1" dirty="0" smtClean="0"/>
              <a:t>UNEP/GRID-</a:t>
            </a:r>
            <a:r>
              <a:rPr lang="en-US" i="1" dirty="0" err="1" smtClean="0"/>
              <a:t>Arendal</a:t>
            </a:r>
            <a:r>
              <a:rPr lang="en-US" i="1" dirty="0" smtClean="0"/>
              <a:t> Maps and Graphics Library</a:t>
            </a:r>
            <a:r>
              <a:rPr lang="en-US" dirty="0" smtClean="0"/>
              <a:t>. Retrieved 00:12, September 5, 2011 from </a:t>
            </a:r>
            <a:r>
              <a:rPr lang="en-US" dirty="0" smtClean="0">
                <a:hlinkClick r:id="rId5"/>
              </a:rPr>
              <a:t>http://maps.grida.no/go/graphic/current-marine-shipping-uses-in-the-arctic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 References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60960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ArcticImperative.com</a:t>
            </a:r>
          </a:p>
          <a:p>
            <a:pPr algn="ctr"/>
            <a:r>
              <a:rPr lang="en-US" dirty="0" smtClean="0"/>
              <a:t>alice@alaskadispatch.com  or megan@arcticimperative.com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283</Words>
  <Application>Microsoft Office PowerPoint</Application>
  <PresentationFormat>On-screen Show (4:3)</PresentationFormat>
  <Paragraphs>69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Megan</dc:creator>
  <cp:lastModifiedBy>Megan</cp:lastModifiedBy>
  <cp:revision>53</cp:revision>
  <dcterms:created xsi:type="dcterms:W3CDTF">2011-09-03T21:27:11Z</dcterms:created>
  <dcterms:modified xsi:type="dcterms:W3CDTF">2011-09-05T16:29:57Z</dcterms:modified>
</cp:coreProperties>
</file>