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6" r:id="rId2"/>
  </p:sldMasterIdLst>
  <p:notesMasterIdLst>
    <p:notesMasterId r:id="rId21"/>
  </p:notesMasterIdLst>
  <p:sldIdLst>
    <p:sldId id="256" r:id="rId3"/>
    <p:sldId id="269" r:id="rId4"/>
    <p:sldId id="282" r:id="rId5"/>
    <p:sldId id="261" r:id="rId6"/>
    <p:sldId id="285" r:id="rId7"/>
    <p:sldId id="290" r:id="rId8"/>
    <p:sldId id="274" r:id="rId9"/>
    <p:sldId id="275" r:id="rId10"/>
    <p:sldId id="281" r:id="rId11"/>
    <p:sldId id="276" r:id="rId12"/>
    <p:sldId id="277" r:id="rId13"/>
    <p:sldId id="278" r:id="rId14"/>
    <p:sldId id="279" r:id="rId15"/>
    <p:sldId id="289" r:id="rId16"/>
    <p:sldId id="287" r:id="rId17"/>
    <p:sldId id="283" r:id="rId18"/>
    <p:sldId id="286" r:id="rId19"/>
    <p:sldId id="284" r:id="rId2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782"/>
    <a:srgbClr val="376291"/>
    <a:srgbClr val="016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60"/>
  </p:normalViewPr>
  <p:slideViewPr>
    <p:cSldViewPr>
      <p:cViewPr>
        <p:scale>
          <a:sx n="100" d="100"/>
          <a:sy n="100" d="100"/>
        </p:scale>
        <p:origin x="-212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0BEC9-B3AC-481D-94D7-2E4E4E908588}" type="doc">
      <dgm:prSet loTypeId="urn:microsoft.com/office/officeart/2005/8/layout/arrow2" loCatId="process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1AAE28F2-CA85-411E-B8A9-9BB1B534CE6A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tx2"/>
          </a:solidFill>
        </a:ln>
        <a:effectLst>
          <a:softEdge rad="63500"/>
        </a:effectLst>
      </dgm:spPr>
      <dgm:t>
        <a:bodyPr/>
        <a:lstStyle/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Адаптация разработанных АСИ </a:t>
          </a:r>
        </a:p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январь- март  2015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CEE56626-58BF-452E-9292-8F502D012B3B}" type="parTrans" cxnId="{2828ADD9-1363-4979-B86C-A7C648EA4F8B}">
      <dgm:prSet/>
      <dgm:spPr/>
      <dgm:t>
        <a:bodyPr/>
        <a:lstStyle/>
        <a:p>
          <a:endParaRPr lang="ru-RU"/>
        </a:p>
      </dgm:t>
    </dgm:pt>
    <dgm:pt modelId="{A39654BB-9441-4CC8-A58F-3C0CF0FACCD9}" type="sibTrans" cxnId="{2828ADD9-1363-4979-B86C-A7C648EA4F8B}">
      <dgm:prSet/>
      <dgm:spPr/>
      <dgm:t>
        <a:bodyPr/>
        <a:lstStyle/>
        <a:p>
          <a:endParaRPr lang="ru-RU"/>
        </a:p>
      </dgm:t>
    </dgm:pt>
    <dgm:pt modelId="{4503D0E6-9260-402E-9B5B-B15DE5DE7841}">
      <dgm:prSet phldrT="[Текст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1"/>
          </a:solidFill>
        </a:ln>
        <a:effectLst>
          <a:softEdge rad="63500"/>
        </a:effectLst>
      </dgm:spPr>
      <dgm:t>
        <a:bodyPr/>
        <a:lstStyle/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Проведение совместных экспедиционных исследований</a:t>
          </a:r>
        </a:p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март-ноябрь 2015 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651E2C6F-7DE0-4E3D-AD27-E40E7643DF9C}" type="parTrans" cxnId="{6A2C90E2-B26B-4E17-BD22-23F958181DF4}">
      <dgm:prSet/>
      <dgm:spPr/>
      <dgm:t>
        <a:bodyPr/>
        <a:lstStyle/>
        <a:p>
          <a:endParaRPr lang="ru-RU"/>
        </a:p>
      </dgm:t>
    </dgm:pt>
    <dgm:pt modelId="{177A46C0-73B0-416B-BC23-0378D92B63AD}" type="sibTrans" cxnId="{6A2C90E2-B26B-4E17-BD22-23F958181DF4}">
      <dgm:prSet/>
      <dgm:spPr/>
      <dgm:t>
        <a:bodyPr/>
        <a:lstStyle/>
        <a:p>
          <a:endParaRPr lang="ru-RU"/>
        </a:p>
      </dgm:t>
    </dgm:pt>
    <dgm:pt modelId="{B242EF17-8C6B-4B75-864C-EE69036F1347}">
      <dgm:prSet phldrT="[Текст]" custT="1"/>
      <dgm:spPr>
        <a:solidFill>
          <a:schemeClr val="accent2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Мониторинг показателей апробированных АСИ   </a:t>
          </a:r>
        </a:p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в течение 2015г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845C459D-69DE-4EBF-9F08-FDE8BE94852B}" type="parTrans" cxnId="{97A360B7-A690-4316-B576-44D148F0C26F}">
      <dgm:prSet/>
      <dgm:spPr/>
      <dgm:t>
        <a:bodyPr/>
        <a:lstStyle/>
        <a:p>
          <a:endParaRPr lang="ru-RU"/>
        </a:p>
      </dgm:t>
    </dgm:pt>
    <dgm:pt modelId="{1A2FEC90-99FA-45EF-9777-FB62C16924B6}" type="sibTrans" cxnId="{97A360B7-A690-4316-B576-44D148F0C26F}">
      <dgm:prSet/>
      <dgm:spPr/>
      <dgm:t>
        <a:bodyPr/>
        <a:lstStyle/>
        <a:p>
          <a:endParaRPr lang="ru-RU"/>
        </a:p>
      </dgm:t>
    </dgm:pt>
    <dgm:pt modelId="{852B8569-4992-4D5B-867D-A57DED324B77}">
      <dgm:prSet custT="1"/>
      <dgm:spPr>
        <a:solidFill>
          <a:schemeClr val="accent2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Анализ полученных данных первого этапа мониторинга</a:t>
          </a:r>
        </a:p>
        <a:p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Декабрь 2015 г.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C06A97CE-10F5-422B-BBA8-459E146055C8}" type="parTrans" cxnId="{415C33EC-64CD-4A06-9183-70EC4968C3CA}">
      <dgm:prSet/>
      <dgm:spPr/>
      <dgm:t>
        <a:bodyPr/>
        <a:lstStyle/>
        <a:p>
          <a:endParaRPr lang="ru-RU"/>
        </a:p>
      </dgm:t>
    </dgm:pt>
    <dgm:pt modelId="{17FA37C5-B539-47DB-9214-BBD634278D22}" type="sibTrans" cxnId="{415C33EC-64CD-4A06-9183-70EC4968C3CA}">
      <dgm:prSet/>
      <dgm:spPr/>
      <dgm:t>
        <a:bodyPr/>
        <a:lstStyle/>
        <a:p>
          <a:endParaRPr lang="ru-RU"/>
        </a:p>
      </dgm:t>
    </dgm:pt>
    <dgm:pt modelId="{DF03B25A-54F8-42A4-B9C8-50855CF813A8}">
      <dgm:prSet custT="1"/>
      <dgm:spPr>
        <a:solidFill>
          <a:schemeClr val="accent2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algn="l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Подготовка отчета по </a:t>
          </a:r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результатам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первого этапа мониторинга</a:t>
          </a:r>
        </a:p>
        <a:p>
          <a:pPr algn="l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Декабрь 2016 г.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6C872AEE-0818-4AFB-B648-BC3782DF7A1A}" type="parTrans" cxnId="{47E30E3B-D664-45EC-97D5-DF83F5D51F4F}">
      <dgm:prSet/>
      <dgm:spPr/>
      <dgm:t>
        <a:bodyPr/>
        <a:lstStyle/>
        <a:p>
          <a:endParaRPr lang="ru-RU"/>
        </a:p>
      </dgm:t>
    </dgm:pt>
    <dgm:pt modelId="{9FC0F1DE-6166-485C-B31A-43C85B562CBA}" type="sibTrans" cxnId="{47E30E3B-D664-45EC-97D5-DF83F5D51F4F}">
      <dgm:prSet/>
      <dgm:spPr/>
      <dgm:t>
        <a:bodyPr/>
        <a:lstStyle/>
        <a:p>
          <a:endParaRPr lang="ru-RU"/>
        </a:p>
      </dgm:t>
    </dgm:pt>
    <dgm:pt modelId="{6A2EBC29-65EE-43C6-AD56-C0285BC8638D}" type="pres">
      <dgm:prSet presAssocID="{4320BEC9-B3AC-481D-94D7-2E4E4E908588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2F3E48-F82C-4558-9033-58270816DF1F}" type="pres">
      <dgm:prSet presAssocID="{4320BEC9-B3AC-481D-94D7-2E4E4E908588}" presName="arrow" presStyleLbl="bgShp" presStyleIdx="0" presStyleCnt="1" custScaleX="111362"/>
      <dgm:spPr/>
    </dgm:pt>
    <dgm:pt modelId="{C2BDF054-BA8D-46A1-99CD-DB4A286E8C28}" type="pres">
      <dgm:prSet presAssocID="{4320BEC9-B3AC-481D-94D7-2E4E4E908588}" presName="arrowDiagram5" presStyleCnt="0"/>
      <dgm:spPr/>
    </dgm:pt>
    <dgm:pt modelId="{A2C157CF-A565-4969-98A7-00AB89D766BF}" type="pres">
      <dgm:prSet presAssocID="{1AAE28F2-CA85-411E-B8A9-9BB1B534CE6A}" presName="bullet5a" presStyleLbl="node1" presStyleIdx="0" presStyleCnt="5"/>
      <dgm:spPr/>
    </dgm:pt>
    <dgm:pt modelId="{D3771241-9426-4999-8ED6-FCBA89EAD70A}" type="pres">
      <dgm:prSet presAssocID="{1AAE28F2-CA85-411E-B8A9-9BB1B534CE6A}" presName="textBox5a" presStyleLbl="revTx" presStyleIdx="0" presStyleCnt="5" custScaleX="175226" custScaleY="54639" custLinFactNeighborX="-19118" custLinFactNeighborY="112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5EDBB2-AF83-43DA-942E-FCF2107E5221}" type="pres">
      <dgm:prSet presAssocID="{4503D0E6-9260-402E-9B5B-B15DE5DE7841}" presName="bullet5b" presStyleLbl="node1" presStyleIdx="1" presStyleCnt="5"/>
      <dgm:spPr/>
    </dgm:pt>
    <dgm:pt modelId="{FB69FD15-6D1D-473C-A963-B290F42F104D}" type="pres">
      <dgm:prSet presAssocID="{4503D0E6-9260-402E-9B5B-B15DE5DE7841}" presName="textBox5b" presStyleLbl="revTx" presStyleIdx="1" presStyleCnt="5" custScaleX="148440" custScaleY="39183" custLinFactNeighborX="-4013" custLinFactNeighborY="-18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171A9A-BC2D-4E19-BB05-CFCE4B52A597}" type="pres">
      <dgm:prSet presAssocID="{B242EF17-8C6B-4B75-864C-EE69036F1347}" presName="bullet5c" presStyleLbl="node1" presStyleIdx="2" presStyleCnt="5"/>
      <dgm:spPr/>
    </dgm:pt>
    <dgm:pt modelId="{D9AA5F1A-D6A0-4BB0-8D19-AA3400A493C3}" type="pres">
      <dgm:prSet presAssocID="{B242EF17-8C6B-4B75-864C-EE69036F1347}" presName="textBox5c" presStyleLbl="revTx" presStyleIdx="2" presStyleCnt="5" custScaleX="118931" custScaleY="28011" custLinFactNeighborX="8637" custLinFactNeighborY="-303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C81E43-8DF7-46B6-96ED-F60B4F5649C3}" type="pres">
      <dgm:prSet presAssocID="{852B8569-4992-4D5B-867D-A57DED324B77}" presName="bullet5d" presStyleLbl="node1" presStyleIdx="3" presStyleCnt="5"/>
      <dgm:spPr/>
    </dgm:pt>
    <dgm:pt modelId="{49167505-C18C-4E2F-A4CB-8B02CE232F7D}" type="pres">
      <dgm:prSet presAssocID="{852B8569-4992-4D5B-867D-A57DED324B77}" presName="textBox5d" presStyleLbl="revTx" presStyleIdx="3" presStyleCnt="5" custScaleY="30633" custLinFactNeighborX="12736" custLinFactNeighborY="-307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F7BFB2-76E8-4613-A6F4-46E22551E378}" type="pres">
      <dgm:prSet presAssocID="{DF03B25A-54F8-42A4-B9C8-50855CF813A8}" presName="bullet5e" presStyleLbl="node1" presStyleIdx="4" presStyleCnt="5"/>
      <dgm:spPr/>
    </dgm:pt>
    <dgm:pt modelId="{CA0CAA65-00C6-4C66-87E2-498254CA3386}" type="pres">
      <dgm:prSet presAssocID="{DF03B25A-54F8-42A4-B9C8-50855CF813A8}" presName="textBox5e" presStyleLbl="revTx" presStyleIdx="4" presStyleCnt="5" custScaleX="118262" custScaleY="28345" custLinFactNeighborX="27168" custLinFactNeighborY="-330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28ADD9-1363-4979-B86C-A7C648EA4F8B}" srcId="{4320BEC9-B3AC-481D-94D7-2E4E4E908588}" destId="{1AAE28F2-CA85-411E-B8A9-9BB1B534CE6A}" srcOrd="0" destOrd="0" parTransId="{CEE56626-58BF-452E-9292-8F502D012B3B}" sibTransId="{A39654BB-9441-4CC8-A58F-3C0CF0FACCD9}"/>
    <dgm:cxn modelId="{F833E56B-7E3F-42A6-BC2F-D8B37A815321}" type="presOf" srcId="{1AAE28F2-CA85-411E-B8A9-9BB1B534CE6A}" destId="{D3771241-9426-4999-8ED6-FCBA89EAD70A}" srcOrd="0" destOrd="0" presId="urn:microsoft.com/office/officeart/2005/8/layout/arrow2"/>
    <dgm:cxn modelId="{C29392F3-1178-49F5-A08D-61257616DF71}" type="presOf" srcId="{852B8569-4992-4D5B-867D-A57DED324B77}" destId="{49167505-C18C-4E2F-A4CB-8B02CE232F7D}" srcOrd="0" destOrd="0" presId="urn:microsoft.com/office/officeart/2005/8/layout/arrow2"/>
    <dgm:cxn modelId="{415C33EC-64CD-4A06-9183-70EC4968C3CA}" srcId="{4320BEC9-B3AC-481D-94D7-2E4E4E908588}" destId="{852B8569-4992-4D5B-867D-A57DED324B77}" srcOrd="3" destOrd="0" parTransId="{C06A97CE-10F5-422B-BBA8-459E146055C8}" sibTransId="{17FA37C5-B539-47DB-9214-BBD634278D22}"/>
    <dgm:cxn modelId="{47E30E3B-D664-45EC-97D5-DF83F5D51F4F}" srcId="{4320BEC9-B3AC-481D-94D7-2E4E4E908588}" destId="{DF03B25A-54F8-42A4-B9C8-50855CF813A8}" srcOrd="4" destOrd="0" parTransId="{6C872AEE-0818-4AFB-B648-BC3782DF7A1A}" sibTransId="{9FC0F1DE-6166-485C-B31A-43C85B562CBA}"/>
    <dgm:cxn modelId="{0ADE9CB1-9AA7-42D0-AE9C-D6FB1142CF76}" type="presOf" srcId="{4503D0E6-9260-402E-9B5B-B15DE5DE7841}" destId="{FB69FD15-6D1D-473C-A963-B290F42F104D}" srcOrd="0" destOrd="0" presId="urn:microsoft.com/office/officeart/2005/8/layout/arrow2"/>
    <dgm:cxn modelId="{35E6237B-1F12-44C4-851C-F1C78E45604C}" type="presOf" srcId="{B242EF17-8C6B-4B75-864C-EE69036F1347}" destId="{D9AA5F1A-D6A0-4BB0-8D19-AA3400A493C3}" srcOrd="0" destOrd="0" presId="urn:microsoft.com/office/officeart/2005/8/layout/arrow2"/>
    <dgm:cxn modelId="{97A360B7-A690-4316-B576-44D148F0C26F}" srcId="{4320BEC9-B3AC-481D-94D7-2E4E4E908588}" destId="{B242EF17-8C6B-4B75-864C-EE69036F1347}" srcOrd="2" destOrd="0" parTransId="{845C459D-69DE-4EBF-9F08-FDE8BE94852B}" sibTransId="{1A2FEC90-99FA-45EF-9777-FB62C16924B6}"/>
    <dgm:cxn modelId="{4EA34FFE-126E-4E73-AA18-A4FBA2706FD5}" type="presOf" srcId="{DF03B25A-54F8-42A4-B9C8-50855CF813A8}" destId="{CA0CAA65-00C6-4C66-87E2-498254CA3386}" srcOrd="0" destOrd="0" presId="urn:microsoft.com/office/officeart/2005/8/layout/arrow2"/>
    <dgm:cxn modelId="{6A2C90E2-B26B-4E17-BD22-23F958181DF4}" srcId="{4320BEC9-B3AC-481D-94D7-2E4E4E908588}" destId="{4503D0E6-9260-402E-9B5B-B15DE5DE7841}" srcOrd="1" destOrd="0" parTransId="{651E2C6F-7DE0-4E3D-AD27-E40E7643DF9C}" sibTransId="{177A46C0-73B0-416B-BC23-0378D92B63AD}"/>
    <dgm:cxn modelId="{D548C4AC-3BBC-48A6-BB8B-7968384BC552}" type="presOf" srcId="{4320BEC9-B3AC-481D-94D7-2E4E4E908588}" destId="{6A2EBC29-65EE-43C6-AD56-C0285BC8638D}" srcOrd="0" destOrd="0" presId="urn:microsoft.com/office/officeart/2005/8/layout/arrow2"/>
    <dgm:cxn modelId="{5A522214-9328-4FC7-A8EF-33838A876DE5}" type="presParOf" srcId="{6A2EBC29-65EE-43C6-AD56-C0285BC8638D}" destId="{A42F3E48-F82C-4558-9033-58270816DF1F}" srcOrd="0" destOrd="0" presId="urn:microsoft.com/office/officeart/2005/8/layout/arrow2"/>
    <dgm:cxn modelId="{321869F8-3BB9-40DD-8557-1395623FD68B}" type="presParOf" srcId="{6A2EBC29-65EE-43C6-AD56-C0285BC8638D}" destId="{C2BDF054-BA8D-46A1-99CD-DB4A286E8C28}" srcOrd="1" destOrd="0" presId="urn:microsoft.com/office/officeart/2005/8/layout/arrow2"/>
    <dgm:cxn modelId="{B1C3AF5E-A163-4735-857E-6E0C9728B57B}" type="presParOf" srcId="{C2BDF054-BA8D-46A1-99CD-DB4A286E8C28}" destId="{A2C157CF-A565-4969-98A7-00AB89D766BF}" srcOrd="0" destOrd="0" presId="urn:microsoft.com/office/officeart/2005/8/layout/arrow2"/>
    <dgm:cxn modelId="{762FD4F5-E720-4F7E-A67C-A29079097404}" type="presParOf" srcId="{C2BDF054-BA8D-46A1-99CD-DB4A286E8C28}" destId="{D3771241-9426-4999-8ED6-FCBA89EAD70A}" srcOrd="1" destOrd="0" presId="urn:microsoft.com/office/officeart/2005/8/layout/arrow2"/>
    <dgm:cxn modelId="{BD865936-953B-4594-ADE8-60BE65307BB1}" type="presParOf" srcId="{C2BDF054-BA8D-46A1-99CD-DB4A286E8C28}" destId="{6E5EDBB2-AF83-43DA-942E-FCF2107E5221}" srcOrd="2" destOrd="0" presId="urn:microsoft.com/office/officeart/2005/8/layout/arrow2"/>
    <dgm:cxn modelId="{7E615EA4-2F0B-45A6-81DA-5BD607C91D0B}" type="presParOf" srcId="{C2BDF054-BA8D-46A1-99CD-DB4A286E8C28}" destId="{FB69FD15-6D1D-473C-A963-B290F42F104D}" srcOrd="3" destOrd="0" presId="urn:microsoft.com/office/officeart/2005/8/layout/arrow2"/>
    <dgm:cxn modelId="{8108012C-F834-445B-BEBA-2D44A0BB50C1}" type="presParOf" srcId="{C2BDF054-BA8D-46A1-99CD-DB4A286E8C28}" destId="{4B171A9A-BC2D-4E19-BB05-CFCE4B52A597}" srcOrd="4" destOrd="0" presId="urn:microsoft.com/office/officeart/2005/8/layout/arrow2"/>
    <dgm:cxn modelId="{F9895FE8-4BF2-43F7-809F-074D30D0DE47}" type="presParOf" srcId="{C2BDF054-BA8D-46A1-99CD-DB4A286E8C28}" destId="{D9AA5F1A-D6A0-4BB0-8D19-AA3400A493C3}" srcOrd="5" destOrd="0" presId="urn:microsoft.com/office/officeart/2005/8/layout/arrow2"/>
    <dgm:cxn modelId="{3EF51A8E-8FD4-4404-AFED-0E3EC00CE117}" type="presParOf" srcId="{C2BDF054-BA8D-46A1-99CD-DB4A286E8C28}" destId="{DCC81E43-8DF7-46B6-96ED-F60B4F5649C3}" srcOrd="6" destOrd="0" presId="urn:microsoft.com/office/officeart/2005/8/layout/arrow2"/>
    <dgm:cxn modelId="{894CA376-5026-4CDB-9141-698807BB93BE}" type="presParOf" srcId="{C2BDF054-BA8D-46A1-99CD-DB4A286E8C28}" destId="{49167505-C18C-4E2F-A4CB-8B02CE232F7D}" srcOrd="7" destOrd="0" presId="urn:microsoft.com/office/officeart/2005/8/layout/arrow2"/>
    <dgm:cxn modelId="{69848EA4-F88C-4170-B798-170181867768}" type="presParOf" srcId="{C2BDF054-BA8D-46A1-99CD-DB4A286E8C28}" destId="{40F7BFB2-76E8-4613-A6F4-46E22551E378}" srcOrd="8" destOrd="0" presId="urn:microsoft.com/office/officeart/2005/8/layout/arrow2"/>
    <dgm:cxn modelId="{40579763-D363-4388-BB22-9C002879D897}" type="presParOf" srcId="{C2BDF054-BA8D-46A1-99CD-DB4A286E8C28}" destId="{CA0CAA65-00C6-4C66-87E2-498254CA3386}" srcOrd="9" destOrd="0" presId="urn:microsoft.com/office/officeart/2005/8/layout/arrow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F3E48-F82C-4558-9033-58270816DF1F}">
      <dsp:nvSpPr>
        <dsp:cNvPr id="0" name=""/>
        <dsp:cNvSpPr/>
      </dsp:nvSpPr>
      <dsp:spPr>
        <a:xfrm>
          <a:off x="-20805" y="0"/>
          <a:ext cx="9366139" cy="5256583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2C157CF-A565-4969-98A7-00AB89D766BF}">
      <dsp:nvSpPr>
        <dsp:cNvPr id="0" name=""/>
        <dsp:cNvSpPr/>
      </dsp:nvSpPr>
      <dsp:spPr>
        <a:xfrm>
          <a:off x="1285434" y="3908795"/>
          <a:ext cx="193442" cy="19344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771241-9426-4999-8ED6-FCBA89EAD70A}">
      <dsp:nvSpPr>
        <dsp:cNvPr id="0" name=""/>
        <dsp:cNvSpPr/>
      </dsp:nvSpPr>
      <dsp:spPr>
        <a:xfrm>
          <a:off x="757104" y="4429785"/>
          <a:ext cx="1930605" cy="68357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solidFill>
            <a:schemeClr val="tx2"/>
          </a:solidFill>
        </a:ln>
        <a:effectLst>
          <a:softEdge rad="63500"/>
        </a:effectLst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501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Адаптация разработанных АСИ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январь- март  2015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57104" y="4429785"/>
        <a:ext cx="1930605" cy="683570"/>
      </dsp:txXfrm>
    </dsp:sp>
    <dsp:sp modelId="{6E5EDBB2-AF83-43DA-942E-FCF2107E5221}">
      <dsp:nvSpPr>
        <dsp:cNvPr id="0" name=""/>
        <dsp:cNvSpPr/>
      </dsp:nvSpPr>
      <dsp:spPr>
        <a:xfrm>
          <a:off x="2332545" y="2902685"/>
          <a:ext cx="302779" cy="30277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69FD15-6D1D-473C-A963-B290F42F104D}">
      <dsp:nvSpPr>
        <dsp:cNvPr id="0" name=""/>
        <dsp:cNvSpPr/>
      </dsp:nvSpPr>
      <dsp:spPr>
        <a:xfrm>
          <a:off x="2089760" y="3313453"/>
          <a:ext cx="2072443" cy="863008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solidFill>
            <a:schemeClr val="accent1"/>
          </a:solidFill>
        </a:ln>
        <a:effectLst>
          <a:softEdge rad="63500"/>
        </a:effectLst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436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Проведение совместных экспедиционных исследований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март-ноябрь 2015 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89760" y="3313453"/>
        <a:ext cx="2072443" cy="863008"/>
      </dsp:txXfrm>
    </dsp:sp>
    <dsp:sp modelId="{4B171A9A-BC2D-4E19-BB05-CFCE4B52A597}">
      <dsp:nvSpPr>
        <dsp:cNvPr id="0" name=""/>
        <dsp:cNvSpPr/>
      </dsp:nvSpPr>
      <dsp:spPr>
        <a:xfrm>
          <a:off x="3678231" y="2100530"/>
          <a:ext cx="403705" cy="40370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AA5F1A-D6A0-4BB0-8D19-AA3400A493C3}">
      <dsp:nvSpPr>
        <dsp:cNvPr id="0" name=""/>
        <dsp:cNvSpPr/>
      </dsp:nvSpPr>
      <dsp:spPr>
        <a:xfrm>
          <a:off x="3866635" y="2470049"/>
          <a:ext cx="1930527" cy="827501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softEdge rad="63500"/>
        </a:effectLst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915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Мониторинг показателей апробированных АСИ  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в течение 2015г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66635" y="2470049"/>
        <a:ext cx="1930527" cy="827501"/>
      </dsp:txXfrm>
    </dsp:sp>
    <dsp:sp modelId="{DCC81E43-8DF7-46B6-96ED-F60B4F5649C3}">
      <dsp:nvSpPr>
        <dsp:cNvPr id="0" name=""/>
        <dsp:cNvSpPr/>
      </dsp:nvSpPr>
      <dsp:spPr>
        <a:xfrm>
          <a:off x="5242590" y="1473946"/>
          <a:ext cx="521453" cy="52145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67505-C18C-4E2F-A4CB-8B02CE232F7D}">
      <dsp:nvSpPr>
        <dsp:cNvPr id="0" name=""/>
        <dsp:cNvSpPr/>
      </dsp:nvSpPr>
      <dsp:spPr>
        <a:xfrm>
          <a:off x="5717550" y="1873453"/>
          <a:ext cx="1682106" cy="107886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softEdge rad="63500"/>
        </a:effectLst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307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Анализ полученных данных первого этапа мониторинга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Декабрь 2015 г.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17550" y="1873453"/>
        <a:ext cx="1682106" cy="1078867"/>
      </dsp:txXfrm>
    </dsp:sp>
    <dsp:sp modelId="{40F7BFB2-76E8-4613-A6F4-46E22551E378}">
      <dsp:nvSpPr>
        <dsp:cNvPr id="0" name=""/>
        <dsp:cNvSpPr/>
      </dsp:nvSpPr>
      <dsp:spPr>
        <a:xfrm>
          <a:off x="6853208" y="1055522"/>
          <a:ext cx="664432" cy="66443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0CAA65-00C6-4C66-87E2-498254CA3386}">
      <dsp:nvSpPr>
        <dsp:cNvPr id="0" name=""/>
        <dsp:cNvSpPr/>
      </dsp:nvSpPr>
      <dsp:spPr>
        <a:xfrm>
          <a:off x="7335234" y="1495659"/>
          <a:ext cx="1989293" cy="1096624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softEdge rad="63500"/>
        </a:effectLst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069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Подготовка отчета по </a:t>
          </a: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результатам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 первого этапа мониторинга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Декабрь 2016 г.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35234" y="1495659"/>
        <a:ext cx="1989293" cy="1096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24BD1-ED0A-48BA-877D-977ED12320EC}" type="datetimeFigureOut">
              <a:rPr lang="ru-RU" smtClean="0"/>
              <a:t>31.10.2014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4DAFC5-4AC8-49E7-934E-1232CD2588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731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51400" y="9428277"/>
            <a:ext cx="2944736" cy="49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73" tIns="46580" rIns="89573" bIns="46580" anchor="b"/>
          <a:lstStyle/>
          <a:p>
            <a:pPr algn="r" defTabSz="435051">
              <a:tabLst>
                <a:tab pos="0" algn="l"/>
                <a:tab pos="900606" algn="l"/>
                <a:tab pos="1807632" algn="l"/>
                <a:tab pos="2719473" algn="l"/>
                <a:tab pos="3626503" algn="l"/>
                <a:tab pos="4539949" algn="l"/>
                <a:tab pos="5446977" algn="l"/>
                <a:tab pos="6357214" algn="l"/>
                <a:tab pos="7269056" algn="l"/>
                <a:tab pos="8176081" algn="l"/>
                <a:tab pos="9089531" algn="l"/>
                <a:tab pos="9996557" algn="l"/>
              </a:tabLst>
            </a:pPr>
            <a:fld id="{6D57EF06-C401-48EC-9BED-A5295D1DD301}" type="slidenum">
              <a:rPr lang="ru-RU" sz="1200">
                <a:solidFill>
                  <a:srgbClr val="000000"/>
                </a:solidFill>
              </a:rPr>
              <a:pPr algn="r" defTabSz="435051">
                <a:tabLst>
                  <a:tab pos="0" algn="l"/>
                  <a:tab pos="900606" algn="l"/>
                  <a:tab pos="1807632" algn="l"/>
                  <a:tab pos="2719473" algn="l"/>
                  <a:tab pos="3626503" algn="l"/>
                  <a:tab pos="4539949" algn="l"/>
                  <a:tab pos="5446977" algn="l"/>
                  <a:tab pos="6357214" algn="l"/>
                  <a:tab pos="7269056" algn="l"/>
                  <a:tab pos="8176081" algn="l"/>
                  <a:tab pos="9089531" algn="l"/>
                  <a:tab pos="9996557" algn="l"/>
                </a:tabLst>
              </a:pPr>
              <a:t>16</a:t>
            </a:fld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7651" name="Rectangle 7"/>
          <p:cNvSpPr txBox="1">
            <a:spLocks noGrp="1" noChangeArrowheads="1"/>
          </p:cNvSpPr>
          <p:nvPr/>
        </p:nvSpPr>
        <p:spPr bwMode="auto">
          <a:xfrm>
            <a:off x="3849867" y="9428277"/>
            <a:ext cx="2946275" cy="49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621" tIns="45813" rIns="91621" bIns="45813" anchor="b"/>
          <a:lstStyle/>
          <a:p>
            <a:pPr algn="r" defTabSz="907027"/>
            <a:fld id="{C999EF81-0B83-42EC-9367-B480E890CD16}" type="slidenum">
              <a:rPr lang="ru-RU" sz="1200">
                <a:solidFill>
                  <a:prstClr val="white"/>
                </a:solidFill>
              </a:rPr>
              <a:pPr algn="r" defTabSz="907027"/>
              <a:t>16</a:t>
            </a:fld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64113" cy="3724275"/>
          </a:xfrm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0390" y="4715831"/>
            <a:ext cx="5439987" cy="4468344"/>
          </a:xfrm>
          <a:noFill/>
          <a:ln/>
        </p:spPr>
        <p:txBody>
          <a:bodyPr lIns="87182" tIns="43590" rIns="87182" bIns="43590"/>
          <a:lstStyle/>
          <a:p>
            <a:pPr eaLnBrk="1" hangingPunct="1">
              <a:spcBef>
                <a:spcPct val="0"/>
              </a:spcBef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1772195"/>
            <a:ext cx="9144000" cy="3529013"/>
          </a:xfrm>
          <a:prstGeom prst="rect">
            <a:avLst/>
          </a:prstGeom>
          <a:solidFill>
            <a:srgbClr val="3157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95289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198984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A0531-F5AB-4F0A-AFD2-72C8310A45D0}" type="datetime1">
              <a:rPr lang="ru-RU" smtClean="0"/>
              <a:t>31.10.2014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5CB-4661-40DE-904D-A7A8AEF3E9DD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Picture 2" descr="C:\Users\07_argunov_aa\Documents\брендбук\Лого\Лого\CSI_RGB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8625"/>
            <a:ext cx="23050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7596336" y="0"/>
            <a:ext cx="1440160" cy="1124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460432" y="6165304"/>
            <a:ext cx="683568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859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23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725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229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270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586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478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3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C2E6-1C00-4FF8-BE85-54741E806E04}" type="datetime1">
              <a:rPr lang="ru-RU" smtClean="0"/>
              <a:t>31.10.2014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A725F5CB-4661-40DE-904D-A7A8AEF3E9D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005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5B9D1-2078-4DCA-AE82-AABF19080C19}" type="datetime1">
              <a:rPr lang="ru-RU" smtClean="0"/>
              <a:t>31.10.2014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5CB-4661-40DE-904D-A7A8AEF3E9D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1578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47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86F9-BF3A-410E-9475-3417B20E7FCB}" type="datetime1">
              <a:rPr lang="ru-RU" smtClean="0"/>
              <a:t>31.10.2014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5CB-4661-40DE-904D-A7A8AEF3E9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771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idx="10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Lucida Sans Unicode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xfrm>
            <a:off x="6553200" y="6524625"/>
            <a:ext cx="2589213" cy="33178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Lucida Sans Unicode" pitchFamily="34" charset="0"/>
                <a:cs typeface="+mn-cs"/>
              </a:defRPr>
            </a:lvl1pPr>
          </a:lstStyle>
          <a:p>
            <a:pPr>
              <a:defRPr/>
            </a:pPr>
            <a:fld id="{B698A85A-853F-43F2-94D6-54E439883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11281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38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866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88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19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851104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2023E-528E-4705-BF1E-F241F25EE230}" type="datetime1">
              <a:rPr lang="ru-RU" smtClean="0"/>
              <a:t>31.10.2014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4448" y="6356350"/>
            <a:ext cx="539552" cy="501650"/>
          </a:xfrm>
          <a:prstGeom prst="rect">
            <a:avLst/>
          </a:prstGeom>
          <a:solidFill>
            <a:srgbClr val="315782"/>
          </a:solidFill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A725F5CB-4661-40DE-904D-A7A8AEF3E9DD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7" name="Группа 1"/>
          <p:cNvGrpSpPr>
            <a:grpSpLocks/>
          </p:cNvGrpSpPr>
          <p:nvPr/>
        </p:nvGrpSpPr>
        <p:grpSpPr bwMode="auto">
          <a:xfrm>
            <a:off x="1258888" y="6669360"/>
            <a:ext cx="6626225" cy="0"/>
            <a:chOff x="1331640" y="5229200"/>
            <a:chExt cx="6624736" cy="0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331640" y="5229200"/>
              <a:ext cx="2160101" cy="0"/>
            </a:xfrm>
            <a:prstGeom prst="line">
              <a:avLst/>
            </a:prstGeom>
            <a:ln w="444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3563163" y="5229200"/>
              <a:ext cx="2161689" cy="0"/>
            </a:xfrm>
            <a:prstGeom prst="line">
              <a:avLst/>
            </a:prstGeom>
            <a:ln w="444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5796274" y="5229200"/>
              <a:ext cx="2160102" cy="0"/>
            </a:xfrm>
            <a:prstGeom prst="line">
              <a:avLst/>
            </a:prstGeom>
            <a:ln w="44450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2" descr="C:\Users\07_argunov_aa\Documents\брендбук\Лого\Лого\CSI_RGB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600" y="71537"/>
            <a:ext cx="1258888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539552" y="907133"/>
            <a:ext cx="1584325" cy="1587"/>
          </a:xfrm>
          <a:prstGeom prst="line">
            <a:avLst/>
          </a:prstGeom>
          <a:ln w="47625">
            <a:solidFill>
              <a:srgbClr val="3157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38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6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2300"/>
        </a:lnSpc>
        <a:spcBef>
          <a:spcPct val="0"/>
        </a:spcBef>
        <a:buNone/>
        <a:defRPr sz="2400" b="1" kern="1200" baseline="0">
          <a:solidFill>
            <a:srgbClr val="31578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31.10.2014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50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0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src@sakha.gov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gif"/><Relationship Id="rId4" Type="http://schemas.openxmlformats.org/officeDocument/2006/relationships/hyperlink" Target="http://www.src-sakha.ru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amp3.jp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772816"/>
            <a:ext cx="914400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95289"/>
            <a:ext cx="7772400" cy="172174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3200" dirty="0"/>
              <a:t>Реализация проекта «Человек в Арктике» </a:t>
            </a:r>
            <a:br>
              <a:rPr lang="ru-RU" sz="3200" dirty="0"/>
            </a:br>
            <a:r>
              <a:rPr lang="ru-RU" sz="3200" dirty="0"/>
              <a:t>в Республике Саха (Якутия)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5373216"/>
            <a:ext cx="6400800" cy="1008113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Кондратьева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В.И.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к.э.н.,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руководитель Центра стратегических </a:t>
            </a:r>
          </a:p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исследований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Республики Саха (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Якутия)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4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23528" y="1556792"/>
            <a:ext cx="8568952" cy="36004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материальное </a:t>
            </a:r>
            <a:r>
              <a:rPr lang="ru-RU" dirty="0"/>
              <a:t>благосостояние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образование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здоровье </a:t>
            </a:r>
            <a:r>
              <a:rPr lang="ru-RU" dirty="0"/>
              <a:t>и </a:t>
            </a:r>
            <a:r>
              <a:rPr lang="ru-RU" dirty="0" smtClean="0"/>
              <a:t>демография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управление судьбой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культурная </a:t>
            </a:r>
            <a:r>
              <a:rPr lang="ru-RU" dirty="0"/>
              <a:t>целостность 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близость </a:t>
            </a:r>
            <a:r>
              <a:rPr lang="ru-RU" dirty="0"/>
              <a:t>к природе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179512" y="188640"/>
            <a:ext cx="7200800" cy="5760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АРКТИЧЕСКИЕ СОЦИАЛЬНЫЕ ИНДИКАТОРЫ</a:t>
            </a:r>
            <a:endParaRPr lang="ru-RU" sz="2400" b="1" dirty="0"/>
          </a:p>
        </p:txBody>
      </p:sp>
      <p:sp>
        <p:nvSpPr>
          <p:cNvPr id="6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en-GB" sz="14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13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027007"/>
              </p:ext>
            </p:extLst>
          </p:nvPr>
        </p:nvGraphicFramePr>
        <p:xfrm>
          <a:off x="179512" y="116631"/>
          <a:ext cx="8784976" cy="6296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8234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Отобранные Арктические социальные индикаторы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Предлагаемые в рамках проекта «Человек в Арктике»</a:t>
                      </a:r>
                      <a:endParaRPr lang="ru-RU" sz="2000" dirty="0"/>
                    </a:p>
                  </a:txBody>
                  <a:tcPr/>
                </a:tc>
              </a:tr>
              <a:tr h="39383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Показатели общественного здоровья и здравоохранения:</a:t>
                      </a:r>
                      <a:endParaRPr lang="ru-R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36301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Младенческая смертность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Детская смертность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Доступ к медицинской помощи: процент населения в часовой доступности медицинского обслуживания</a:t>
                      </a:r>
                      <a:endParaRPr lang="ru-RU" sz="16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6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ожидаемая продолжительность жизни при рождении (лет)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смертность населения от алкогольной болезни печени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численность лиц, страдающих алкогольной зависимостью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количество врачей на 100 тыс.  населения;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число СМП на 100 тыс. населения;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число коек на 100 тыс. населения</a:t>
                      </a:r>
                      <a:endParaRPr lang="ru-RU" sz="1600" dirty="0"/>
                    </a:p>
                  </a:txBody>
                  <a:tcPr/>
                </a:tc>
              </a:tr>
              <a:tr h="358032">
                <a:tc gridSpan="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Психическое здоровье </a:t>
                      </a:r>
                      <a:endParaRPr lang="ru-RU" sz="14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357798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Уровень самоубийств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Самооценка здоровья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Уровень ожирения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Уровень </a:t>
                      </a:r>
                      <a:r>
                        <a:rPr lang="ru-RU" sz="16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табакокурения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самоубийств в общей смертности от внешних причин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доля самоубийств в возрасте до 18 лет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убийств в состоянии алкогольного опьянения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доля лиц, употребляющих наркотические вещества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потребление на душу населения алкоголя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подростков, употребляющих алкоголь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en-GB" sz="14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47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569109"/>
              </p:ext>
            </p:extLst>
          </p:nvPr>
        </p:nvGraphicFramePr>
        <p:xfrm>
          <a:off x="251520" y="11857"/>
          <a:ext cx="8712968" cy="679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9971"/>
                <a:gridCol w="5372997"/>
              </a:tblGrid>
              <a:tr h="7794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Отобранные Арктические социальные индикаторы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Предлагаемые в рамках проекта</a:t>
                      </a:r>
                    </a:p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«Человек в Арктике»</a:t>
                      </a:r>
                      <a:endParaRPr lang="ru-RU" sz="2000" dirty="0"/>
                    </a:p>
                  </a:txBody>
                  <a:tcPr/>
                </a:tc>
              </a:tr>
              <a:tr h="37280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Показатели населения 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4036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Численность населения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Число родившихся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Число умерших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Чистая миграция</a:t>
                      </a:r>
                      <a:endParaRPr lang="ru-RU" sz="16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доля коренного населения</a:t>
                      </a:r>
                    </a:p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естественный прирост (убыль)</a:t>
                      </a:r>
                    </a:p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прогноз численности населения по половозрастному и национальному признаку </a:t>
                      </a:r>
                    </a:p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возрастной состав мигрантов</a:t>
                      </a:r>
                    </a:p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соотношение браков и разводов </a:t>
                      </a:r>
                    </a:p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профессионально-квалификационный состав мигрантов и их образовательный уровень;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приживаемость населения в регионах Арктики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миграционное настроение населения </a:t>
                      </a:r>
                      <a:endParaRPr lang="ru-RU" sz="16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8909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Образование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4036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процент студентов, реализовывающих возможности получения продолженного среднего образования</a:t>
                      </a:r>
                    </a:p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процент студентов, успешно завершивших продолженное среднее образование</a:t>
                      </a:r>
                    </a:p>
                    <a:p>
                      <a:pPr marL="285750" indent="-285750" algn="l" defTabSz="914400" rtl="0" eaLnBrk="1" latinLnBrk="0" hangingPunct="1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процент выпускников, которые 10 лет спустя еще находятся в общине</a:t>
                      </a:r>
                      <a:endParaRPr lang="ru-RU" sz="16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процент детей, получивших среднее общее (полное) образование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Процент, продолживших образование после окончания среднего общего образования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выпускников, показавших результаты ниже установленного порога по итогам ЕГЭ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доля населения, имеющих профессию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численность занятых, повысивших свою квалификацию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динамика численности населения, владеющего родным языком  </a:t>
                      </a:r>
                      <a:endParaRPr lang="ru-RU" sz="16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12</a:t>
            </a:fld>
            <a:endParaRPr lang="en-GB" sz="14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94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557359"/>
              </p:ext>
            </p:extLst>
          </p:nvPr>
        </p:nvGraphicFramePr>
        <p:xfrm>
          <a:off x="217290" y="22895"/>
          <a:ext cx="8640960" cy="6520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5328592"/>
              </a:tblGrid>
              <a:tr h="9609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Отобранные Арктические социальные индикаторы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Предлагаемые в рамках проекта</a:t>
                      </a:r>
                    </a:p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«Человек в Арктике»</a:t>
                      </a:r>
                      <a:endParaRPr lang="ru-RU" sz="2000" dirty="0"/>
                    </a:p>
                  </a:txBody>
                  <a:tcPr/>
                </a:tc>
              </a:tr>
              <a:tr h="34756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Благосостояние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6410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государственный, неформальный, и сектор трансфертов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доход хозяйства на душу населения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доход от сбора урожая для личного потребления на человека.</a:t>
                      </a:r>
                    </a:p>
                    <a:p>
                      <a:endParaRPr lang="ru-RU" sz="16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среднедушевые денежные доходы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доход от ведения натурального хозяйства на семью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соотношение среднедушевых денежных доходов населения Арктики и в целом по региону (стране)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населения с доходами ниже прожиточного минимума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отношение среднемесячной заработной платы к величине прожиточного минимума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соотношение доходов 10% самых богатых хозяйств к 10% самых бедных - уровень безработицы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</a:t>
                      </a:r>
                      <a:r>
                        <a:rPr lang="ru-RU" sz="16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самозанятых</a:t>
                      </a: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общей численности занятых, %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доля занятых по отраслям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число официально зарегистрированных безработных, получающих пособие по безработице;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население, получающее социальные выплаты по видам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доля населения, являющихся получателями субсидии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доля населения, расходующего на жилье более установленного порога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диапазон продуктов питания, произведенных натуральным хозяйством </a:t>
                      </a:r>
                      <a:endParaRPr lang="ru-RU" sz="16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13</a:t>
            </a:fld>
            <a:endParaRPr lang="en-GB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1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86279381"/>
              </p:ext>
            </p:extLst>
          </p:nvPr>
        </p:nvGraphicFramePr>
        <p:xfrm>
          <a:off x="114424" y="692622"/>
          <a:ext cx="8743826" cy="62855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743826"/>
              </a:tblGrid>
              <a:tr h="801755"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/>
                        <a:t>Анализ результатов научных исследований и методологических подходов к изучению условий жизни населения Российской Арктики</a:t>
                      </a:r>
                    </a:p>
                    <a:p>
                      <a:pPr algn="just"/>
                      <a:endParaRPr lang="ru-RU" sz="1800" b="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069006"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Оценка применимости показателей и арктических социальных индикаторов, разработанных Рабочей группой Арктического Совета по устойчивому развитию к арктическим районам Республики Саха (Якутия)</a:t>
                      </a:r>
                    </a:p>
                    <a:p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9661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/>
                        <a:t>Определение социальных индикаторов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9039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/>
                        <a:t>Формирование новых подходов к комплексному изучению проблем Российской Арктики и оценка и мониторинг индикаторов качества жизни населения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5966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/>
                        <a:t>Определение механизма сбора информации с разных источников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1837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/>
                        <a:t>Выявление основных проблем развития Человека в Арктике и определение основных путей решения. Разработка рекомендаций по повышению качества жизни населения, проживающего в условиях Российской Арктики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8951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/>
                        <a:t>Применение результатов реализации проекта в Докладе о развитии человека в Арктике</a:t>
                      </a:r>
                      <a:endParaRPr lang="ru-RU" sz="1800" b="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Заголовок 2"/>
          <p:cNvSpPr txBox="1">
            <a:spLocks/>
          </p:cNvSpPr>
          <p:nvPr/>
        </p:nvSpPr>
        <p:spPr>
          <a:xfrm>
            <a:off x="208906" y="116632"/>
            <a:ext cx="7113802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ОЖИДАЕМЫЕ РЕЗУЛЬТАТЫ ПРОЕКТА</a:t>
            </a:r>
            <a:r>
              <a:rPr lang="en-US" sz="2400" b="1" dirty="0" smtClean="0"/>
              <a:t> </a:t>
            </a:r>
            <a:r>
              <a:rPr lang="ru-RU" sz="2400" b="1" dirty="0" smtClean="0"/>
              <a:t>«ЧЕЛОВЕК В АРКТИКЕ»</a:t>
            </a:r>
            <a:endParaRPr lang="ru-RU" sz="2400" b="1" dirty="0"/>
          </a:p>
        </p:txBody>
      </p:sp>
      <p:sp>
        <p:nvSpPr>
          <p:cNvPr id="6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14</a:t>
            </a:fld>
            <a:endParaRPr lang="en-GB" sz="14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7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03_ivanova_a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65104"/>
            <a:ext cx="435597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5CB-4661-40DE-904D-A7A8AEF3E9DD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>
          <a:xfrm>
            <a:off x="0" y="116632"/>
            <a:ext cx="7704856" cy="63408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2200" dirty="0" smtClean="0"/>
              <a:t>Сотрудничество по реализации проекта «Человек в Арктике»</a:t>
            </a:r>
            <a:endParaRPr lang="ru-RU" sz="22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562790086"/>
              </p:ext>
            </p:extLst>
          </p:nvPr>
        </p:nvGraphicFramePr>
        <p:xfrm>
          <a:off x="-180528" y="980728"/>
          <a:ext cx="932452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Прямоугольник 14"/>
          <p:cNvSpPr/>
          <p:nvPr/>
        </p:nvSpPr>
        <p:spPr>
          <a:xfrm rot="20764139">
            <a:off x="-11494090" y="2413574"/>
            <a:ext cx="30424676" cy="400874"/>
          </a:xfrm>
          <a:prstGeom prst="rect">
            <a:avLst/>
          </a:prstGeom>
          <a:noFill/>
        </p:spPr>
        <p:txBody>
          <a:bodyPr vert="horz" wrap="square" lIns="91440" tIns="45720" rIns="91440" bIns="45720" anchor="b" anchorCtr="1">
            <a:no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ru-RU" sz="3000" b="1" cap="none" spc="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Участие в подготовке очередного выпуска </a:t>
            </a:r>
          </a:p>
          <a:p>
            <a:pPr algn="ctr"/>
            <a:r>
              <a:rPr lang="ru-RU" sz="3000" b="1" cap="none" spc="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«Доклада о развитии Человека в Арктике»</a:t>
            </a:r>
          </a:p>
          <a:p>
            <a:pPr algn="ctr"/>
            <a:r>
              <a:rPr lang="ru-RU" sz="30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Январь-ноябрь 2017 года</a:t>
            </a:r>
            <a:endParaRPr lang="ru-RU" sz="3000" b="1" cap="none" spc="0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27" name="Picture 3" descr="C:\Users\03_ivanova_as\Desktop\флаг исландии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116" y="4278284"/>
            <a:ext cx="1080120" cy="613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03_ivanova_as\Desktop\флаг якутии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693604"/>
            <a:ext cx="1152128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03_ivanova_as\Desktop\флаг россии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437855"/>
            <a:ext cx="972616" cy="51149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848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532440" y="6572272"/>
            <a:ext cx="611560" cy="28572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fld id="{F33DB736-9CCC-4A91-B8A3-5295FFB74A8A}" type="slidenum">
              <a:rPr lang="ru-RU" sz="1400" b="1" smtClean="0">
                <a:solidFill>
                  <a:prstClr val="black"/>
                </a:solidFill>
                <a:latin typeface="+mj-lt"/>
              </a:rPr>
              <a:pPr algn="ctr">
                <a:defRPr/>
              </a:pPr>
              <a:t>16</a:t>
            </a:fld>
            <a:endParaRPr lang="ru-RU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619672" y="2200365"/>
            <a:ext cx="770485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44500" lvl="0" algn="ctr" eaLnBrk="0" hangingPunct="0">
              <a:buClrTx/>
              <a:buSzTx/>
              <a:tabLst>
                <a:tab pos="87313" algn="l"/>
                <a:tab pos="90488" algn="l"/>
              </a:tabLst>
            </a:pPr>
            <a:r>
              <a:rPr lang="ru-RU" sz="2600" b="1" dirty="0" smtClean="0">
                <a:solidFill>
                  <a:srgbClr val="175563"/>
                </a:solidFill>
              </a:rPr>
              <a:t>СПАСИБО ЗА ВНИМАНИЕ!</a:t>
            </a:r>
            <a:endParaRPr lang="ru-RU" sz="2600" b="1" dirty="0" smtClean="0">
              <a:solidFill>
                <a:srgbClr val="175563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0518" y="4622377"/>
            <a:ext cx="44914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175563"/>
                </a:solidFill>
              </a:rPr>
              <a:t>ГАУ «ЦЕНТР </a:t>
            </a:r>
            <a:r>
              <a:rPr lang="ru-RU" sz="1600" dirty="0">
                <a:solidFill>
                  <a:srgbClr val="175563"/>
                </a:solidFill>
              </a:rPr>
              <a:t>СТРАТЕГИЧЕСКИХ ИССЛЕДОВАНИЙ</a:t>
            </a:r>
          </a:p>
          <a:p>
            <a:pPr algn="ctr"/>
            <a:r>
              <a:rPr lang="ru-RU" sz="1600" dirty="0">
                <a:solidFill>
                  <a:srgbClr val="175563"/>
                </a:solidFill>
              </a:rPr>
              <a:t>РЕСПУБЛИКИ САХА (ЯКУТИЯ</a:t>
            </a:r>
            <a:r>
              <a:rPr lang="ru-RU" sz="1600" dirty="0" smtClean="0">
                <a:solidFill>
                  <a:srgbClr val="175563"/>
                </a:solidFill>
              </a:rPr>
              <a:t>)»</a:t>
            </a:r>
            <a:endParaRPr lang="ru-RU" sz="1600" dirty="0">
              <a:solidFill>
                <a:srgbClr val="175563"/>
              </a:solidFill>
            </a:endParaRPr>
          </a:p>
          <a:p>
            <a:pPr algn="ctr"/>
            <a:r>
              <a:rPr lang="ru-RU" sz="1600" dirty="0" smtClean="0">
                <a:solidFill>
                  <a:srgbClr val="175563"/>
                </a:solidFill>
              </a:rPr>
              <a:t>г. Якутск</a:t>
            </a:r>
          </a:p>
          <a:p>
            <a:pPr algn="ctr"/>
            <a:r>
              <a:rPr lang="ru-RU" sz="1600" dirty="0" smtClean="0">
                <a:solidFill>
                  <a:srgbClr val="175563"/>
                </a:solidFill>
              </a:rPr>
              <a:t>тел</a:t>
            </a:r>
            <a:r>
              <a:rPr lang="ru-RU" sz="1600" dirty="0">
                <a:solidFill>
                  <a:srgbClr val="175563"/>
                </a:solidFill>
              </a:rPr>
              <a:t>. (4112) 50-60-80, факс (4112) 42-10-96</a:t>
            </a:r>
          </a:p>
          <a:p>
            <a:pPr algn="ctr"/>
            <a:r>
              <a:rPr lang="en-US" sz="1600" dirty="0">
                <a:solidFill>
                  <a:srgbClr val="175563"/>
                </a:solidFill>
              </a:rPr>
              <a:t>e</a:t>
            </a:r>
            <a:r>
              <a:rPr lang="ru-RU" sz="1600" dirty="0">
                <a:solidFill>
                  <a:srgbClr val="175563"/>
                </a:solidFill>
              </a:rPr>
              <a:t>-</a:t>
            </a:r>
            <a:r>
              <a:rPr lang="en-US" sz="1600" dirty="0">
                <a:solidFill>
                  <a:srgbClr val="175563"/>
                </a:solidFill>
              </a:rPr>
              <a:t>mail</a:t>
            </a:r>
            <a:r>
              <a:rPr lang="ru-RU" sz="1600" dirty="0">
                <a:solidFill>
                  <a:srgbClr val="175563"/>
                </a:solidFill>
              </a:rPr>
              <a:t>:</a:t>
            </a:r>
            <a:r>
              <a:rPr lang="en-US" sz="1600" dirty="0" err="1">
                <a:solidFill>
                  <a:schemeClr val="tx1"/>
                </a:solidFill>
                <a:hlinkClick r:id="rId3"/>
              </a:rPr>
              <a:t>src</a:t>
            </a:r>
            <a:r>
              <a:rPr lang="ru-RU" sz="1600" dirty="0">
                <a:solidFill>
                  <a:schemeClr val="tx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tx1"/>
                </a:solidFill>
                <a:hlinkClick r:id="rId3"/>
              </a:rPr>
              <a:t>sakha</a:t>
            </a:r>
            <a:r>
              <a:rPr lang="ru-RU" sz="1600" dirty="0">
                <a:solidFill>
                  <a:schemeClr val="tx1"/>
                </a:solidFill>
                <a:hlinkClick r:id="rId3"/>
              </a:rPr>
              <a:t>.</a:t>
            </a:r>
            <a:r>
              <a:rPr lang="en-US" sz="1600" dirty="0" err="1">
                <a:solidFill>
                  <a:schemeClr val="tx1"/>
                </a:solidFill>
                <a:hlinkClick r:id="rId3"/>
              </a:rPr>
              <a:t>gov</a:t>
            </a:r>
            <a:r>
              <a:rPr lang="ru-RU" sz="1600" dirty="0">
                <a:solidFill>
                  <a:schemeClr val="tx1"/>
                </a:solidFill>
                <a:hlinkClick r:id="rId3"/>
              </a:rPr>
              <a:t>.</a:t>
            </a:r>
            <a:r>
              <a:rPr lang="en-US" sz="1600" dirty="0" err="1">
                <a:solidFill>
                  <a:schemeClr val="tx1"/>
                </a:solidFill>
                <a:hlinkClick r:id="rId3"/>
              </a:rPr>
              <a:t>ru</a:t>
            </a:r>
            <a:r>
              <a:rPr lang="ru-RU" sz="1600" dirty="0">
                <a:solidFill>
                  <a:schemeClr val="tx1"/>
                </a:solidFill>
              </a:rPr>
              <a:t>,  </a:t>
            </a:r>
            <a:r>
              <a:rPr lang="en-US" sz="1600" dirty="0">
                <a:solidFill>
                  <a:schemeClr val="tx1"/>
                </a:solidFill>
                <a:hlinkClick r:id="rId4"/>
              </a:rPr>
              <a:t>http</a:t>
            </a:r>
            <a:r>
              <a:rPr lang="ru-RU" sz="1600" dirty="0">
                <a:solidFill>
                  <a:schemeClr val="tx1"/>
                </a:solidFill>
                <a:hlinkClick r:id="rId4"/>
              </a:rPr>
              <a:t>://</a:t>
            </a:r>
            <a:r>
              <a:rPr lang="en-US" sz="1600" dirty="0">
                <a:solidFill>
                  <a:schemeClr val="tx1"/>
                </a:solidFill>
                <a:hlinkClick r:id="rId4"/>
              </a:rPr>
              <a:t>www</a:t>
            </a:r>
            <a:r>
              <a:rPr lang="ru-RU" sz="1600" dirty="0">
                <a:solidFill>
                  <a:schemeClr val="tx1"/>
                </a:solidFill>
                <a:hlinkClick r:id="rId4"/>
              </a:rPr>
              <a:t>.</a:t>
            </a:r>
            <a:r>
              <a:rPr lang="en-US" sz="1600" dirty="0" err="1">
                <a:solidFill>
                  <a:schemeClr val="tx1"/>
                </a:solidFill>
                <a:hlinkClick r:id="rId4"/>
              </a:rPr>
              <a:t>src</a:t>
            </a:r>
            <a:r>
              <a:rPr lang="ru-RU" sz="1600" dirty="0">
                <a:solidFill>
                  <a:schemeClr val="tx1"/>
                </a:solidFill>
                <a:hlinkClick r:id="rId4"/>
              </a:rPr>
              <a:t>-</a:t>
            </a:r>
            <a:r>
              <a:rPr lang="en-US" sz="1600" dirty="0" err="1">
                <a:solidFill>
                  <a:schemeClr val="tx1"/>
                </a:solidFill>
                <a:hlinkClick r:id="rId4"/>
              </a:rPr>
              <a:t>sakha</a:t>
            </a:r>
            <a:r>
              <a:rPr lang="ru-RU" sz="1600" dirty="0">
                <a:solidFill>
                  <a:schemeClr val="tx1"/>
                </a:solidFill>
                <a:hlinkClick r:id="rId4"/>
              </a:rPr>
              <a:t>.</a:t>
            </a:r>
            <a:r>
              <a:rPr lang="en-US" sz="1600" dirty="0" err="1">
                <a:solidFill>
                  <a:schemeClr val="tx1"/>
                </a:solidFill>
                <a:hlinkClick r:id="rId4"/>
              </a:rPr>
              <a:t>ru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6" name="Picture 2" descr="http://yakutianochka.my1.ru/_si/0/89346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04" y="666773"/>
            <a:ext cx="3357176" cy="3737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8332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30697" y="56330"/>
            <a:ext cx="7609655" cy="78038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endParaRPr lang="en-GB" sz="3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Место Арктики в экономике Республики Саха (Якутия)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F5CB-4661-40DE-904D-A7A8AEF3E9DD}" type="slidenum">
              <a:rPr lang="ru-RU" smtClean="0"/>
              <a:pPr/>
              <a:t>17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776501"/>
              </p:ext>
            </p:extLst>
          </p:nvPr>
        </p:nvGraphicFramePr>
        <p:xfrm>
          <a:off x="251520" y="1916832"/>
          <a:ext cx="8568948" cy="4430474"/>
        </p:xfrm>
        <a:graphic>
          <a:graphicData uri="http://schemas.openxmlformats.org/drawingml/2006/table">
            <a:tbl>
              <a:tblPr>
                <a:tableStyleId>{0660B408-B3CF-4A94-85FC-2B1E0A45F4A2}</a:tableStyleId>
              </a:tblPr>
              <a:tblGrid>
                <a:gridCol w="1242006"/>
                <a:gridCol w="657663"/>
                <a:gridCol w="741031"/>
                <a:gridCol w="741031"/>
                <a:gridCol w="741031"/>
                <a:gridCol w="741031"/>
                <a:gridCol w="741031"/>
                <a:gridCol w="741031"/>
                <a:gridCol w="741031"/>
                <a:gridCol w="741031"/>
                <a:gridCol w="741031"/>
              </a:tblGrid>
              <a:tr h="52332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района Арктической зоны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Ввод в действие общей площади жилых домов                  на 1000 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чел. насел., </a:t>
                      </a:r>
                      <a:r>
                        <a:rPr lang="ru-RU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кв.м</a:t>
                      </a:r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. общей площади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Объем </a:t>
                      </a:r>
                      <a:r>
                        <a:rPr lang="ru-RU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отгру-женных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товаров и услуг, тыс. руб. на душу населения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Оборот розничной торговли, тыс. руб. на </a:t>
                      </a:r>
                      <a:r>
                        <a:rPr lang="ru-RU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д.н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Оборот общественного 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пита-</a:t>
                      </a:r>
                      <a:r>
                        <a:rPr lang="ru-RU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ния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тыс. руб. на </a:t>
                      </a:r>
                      <a:r>
                        <a:rPr lang="ru-RU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д.н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Объем платных услуг населению, тыс. руб. на </a:t>
                      </a:r>
                      <a:r>
                        <a:rPr lang="ru-RU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д.н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Объем инвестиций в основной капитал, тыс. руб. на </a:t>
                      </a:r>
                      <a:r>
                        <a:rPr lang="ru-RU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д.н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Занятые в % к </a:t>
                      </a:r>
                      <a:r>
                        <a:rPr lang="ru-RU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экономи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-чески </a:t>
                      </a:r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активному населению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Среднемесячная 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заработная </a:t>
                      </a:r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плата за январь-ноябрь 2013г., рублей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Уровень </a:t>
                      </a:r>
                      <a:r>
                        <a:rPr lang="ru-RU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зарегистри-рованной</a:t>
                      </a:r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безра-ботицы</a:t>
                      </a:r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, в % к </a:t>
                      </a:r>
                      <a:r>
                        <a:rPr lang="ru-RU" sz="11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экономи</a:t>
                      </a:r>
                      <a:r>
                        <a:rPr lang="ru-RU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-чески </a:t>
                      </a:r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активному населению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Средний уровень</a:t>
                      </a:r>
                      <a:endParaRPr lang="ru-RU" sz="1100" b="1" i="1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Жиганский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13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15,3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Верхнеколымский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9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27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16,4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Анабарский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26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33,5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17,8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Аллаиховский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24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30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19,7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r>
                        <a:rPr lang="ru-RU" sz="1100" u="none" strike="noStrike">
                          <a:effectLst/>
                        </a:rPr>
                        <a:t>ижнеколымский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16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10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19,8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Усть-Янский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17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29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19,8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Верхоянский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27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33,5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21,4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Абыйский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26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24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26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21,4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Среднеколымский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29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23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22,9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Булунский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26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24,5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Момский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33,5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34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24,7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Оленекский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26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33,5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24,8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Эвено-Бытантайский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61568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34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28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25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30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30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31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1" i="0" u="none" strike="noStrike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35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30,9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5131" marR="5131" marT="5131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83568" y="975395"/>
            <a:ext cx="7776864" cy="83099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Места районов Арктической зоны среди всех районов республики по основным показателям социально-экономического развития в 2013 </a:t>
            </a:r>
            <a:r>
              <a:rPr lang="ru-RU" dirty="0" smtClean="0"/>
              <a:t>году           </a:t>
            </a:r>
            <a:r>
              <a:rPr lang="ru-RU" sz="1200" dirty="0" smtClean="0"/>
              <a:t>(места распределены от наилучшего к наихудшему)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41618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4D8CD4CC-E2F7-4714-9425-7476AA09BCF6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pic>
        <p:nvPicPr>
          <p:cNvPr id="7" name="Рисунок 6" descr="C:\Users\02_batozhergalova_ac\Desktop\Карта Арктики_новая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6"/>
            <a:ext cx="9252520" cy="580526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971600" y="1277352"/>
            <a:ext cx="1786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err="1" smtClean="0">
                <a:solidFill>
                  <a:schemeClr val="accent6">
                    <a:lumMod val="75000"/>
                  </a:schemeClr>
                </a:solidFill>
              </a:rPr>
              <a:t>Анабарский</a:t>
            </a:r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  кластер</a:t>
            </a:r>
            <a:endParaRPr lang="ru-RU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45398" y="1418628"/>
            <a:ext cx="17970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err="1" smtClean="0">
                <a:solidFill>
                  <a:schemeClr val="accent6">
                    <a:lumMod val="75000"/>
                  </a:schemeClr>
                </a:solidFill>
              </a:rPr>
              <a:t>Приленский</a:t>
            </a:r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  кластер</a:t>
            </a:r>
            <a:endParaRPr lang="ru-RU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0764" y="1988840"/>
            <a:ext cx="14272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Янский  кластер</a:t>
            </a:r>
            <a:endParaRPr lang="ru-RU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52320" y="1889390"/>
            <a:ext cx="1749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Колымский  кластер</a:t>
            </a:r>
            <a:endParaRPr lang="ru-RU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64560" y="1695627"/>
            <a:ext cx="1872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err="1" smtClean="0">
                <a:solidFill>
                  <a:schemeClr val="accent6">
                    <a:lumMod val="75000"/>
                  </a:schemeClr>
                </a:solidFill>
              </a:rPr>
              <a:t>Индигирский</a:t>
            </a:r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  кластер</a:t>
            </a:r>
            <a:endParaRPr lang="ru-RU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64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99" y="1186190"/>
            <a:ext cx="8650581" cy="5123130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dirty="0">
                <a:solidFill>
                  <a:prstClr val="white"/>
                </a:solidFill>
              </a:rPr>
              <a:t>Арктическая зона Российской Федерации</a:t>
            </a:r>
            <a:endParaRPr lang="en-GB" sz="3200" b="1" dirty="0">
              <a:solidFill>
                <a:srgbClr val="FFFFFF"/>
              </a:solidFill>
            </a:endParaRPr>
          </a:p>
        </p:txBody>
      </p:sp>
      <p:sp>
        <p:nvSpPr>
          <p:cNvPr id="5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en-GB" sz="14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18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923112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>Показатели уровня жизни населения Арктических территорий </a:t>
            </a:r>
            <a:r>
              <a:rPr lang="ru-RU" dirty="0" smtClean="0"/>
              <a:t>России за </a:t>
            </a:r>
            <a:r>
              <a:rPr lang="ru-RU" dirty="0"/>
              <a:t>2013 </a:t>
            </a:r>
            <a:r>
              <a:rPr lang="ru-RU" dirty="0" smtClean="0"/>
              <a:t>год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839624"/>
              </p:ext>
            </p:extLst>
          </p:nvPr>
        </p:nvGraphicFramePr>
        <p:xfrm>
          <a:off x="35493" y="836716"/>
          <a:ext cx="8856987" cy="59268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2371"/>
                <a:gridCol w="720080"/>
                <a:gridCol w="720080"/>
                <a:gridCol w="648072"/>
                <a:gridCol w="720080"/>
                <a:gridCol w="720080"/>
                <a:gridCol w="648072"/>
                <a:gridCol w="720080"/>
                <a:gridCol w="648072"/>
              </a:tblGrid>
              <a:tr h="1440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Показатель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Республика Саха (Якутия) 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Мурманская обл.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Архангельская обл.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Ненецкий АО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Республика Коми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Ямало-Ненецкий АО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Красноярский край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Чукотский АО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</a:tr>
              <a:tr h="186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Площадь, тыс. кв. км.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1 609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189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769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1 096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721,5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186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Население, тыс. чел.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771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657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539,7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228,5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50,6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186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Плотность, чел. </a:t>
                      </a:r>
                      <a:r>
                        <a:rPr lang="ru-RU" sz="1600" dirty="0" smtClean="0">
                          <a:effectLst/>
                        </a:rPr>
                        <a:t>на </a:t>
                      </a:r>
                      <a:r>
                        <a:rPr lang="ru-RU" sz="1600" dirty="0">
                          <a:effectLst/>
                        </a:rPr>
                        <a:t>кв. км.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0,04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5,3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3,5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0,2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3,5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0,7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0,21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0,07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570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Количество муниципальных образований, городских округов отнесенных к Арктической территории, единиц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2348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Коэффициент естественного прироста, промилле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6,5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-90,8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-5,2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5,7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3,5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11,3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9,0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2,6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376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Коэффициент миграционного прироста (убыли) на 10 тыс населения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-322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-195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-50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-81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-428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-151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-186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-70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376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Общая площадь жилых помещений на 1 жителя, тыс. </a:t>
                      </a:r>
                      <a:r>
                        <a:rPr lang="ru-RU" sz="1600" dirty="0" err="1">
                          <a:effectLst/>
                        </a:rPr>
                        <a:t>кв.м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22,2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20,6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23,1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22,3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32,4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19,1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25,9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25,9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376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Доля жилых помещений в ветхих и аварийных жилых домах, процент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17,1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2,5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6,6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4,7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7,2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11,8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4,0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3,6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</a:tbl>
          </a:graphicData>
        </a:graphic>
      </p:graphicFrame>
      <p:sp>
        <p:nvSpPr>
          <p:cNvPr id="4" name="Номер слайда 2"/>
          <p:cNvSpPr txBox="1">
            <a:spLocks noGrp="1"/>
          </p:cNvSpPr>
          <p:nvPr/>
        </p:nvSpPr>
        <p:spPr bwMode="auto">
          <a:xfrm>
            <a:off x="8572500" y="6691311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GB" sz="14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74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923112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>Показатели уровня жизни населения Арктических территорий </a:t>
            </a:r>
            <a:r>
              <a:rPr lang="ru-RU" dirty="0" smtClean="0"/>
              <a:t>России за </a:t>
            </a:r>
            <a:r>
              <a:rPr lang="ru-RU" dirty="0"/>
              <a:t>2013 </a:t>
            </a:r>
            <a:r>
              <a:rPr lang="ru-RU" dirty="0" smtClean="0"/>
              <a:t>год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3824"/>
              </p:ext>
            </p:extLst>
          </p:nvPr>
        </p:nvGraphicFramePr>
        <p:xfrm>
          <a:off x="35493" y="836716"/>
          <a:ext cx="9108506" cy="58372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6387"/>
                <a:gridCol w="720080"/>
                <a:gridCol w="648072"/>
                <a:gridCol w="720080"/>
                <a:gridCol w="720080"/>
                <a:gridCol w="720080"/>
                <a:gridCol w="720080"/>
                <a:gridCol w="645865"/>
                <a:gridCol w="757782"/>
              </a:tblGrid>
              <a:tr h="13681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Показатель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FF00"/>
                          </a:solidFill>
                          <a:effectLst/>
                        </a:rPr>
                        <a:t>Республика Саха (Якутия) </a:t>
                      </a:r>
                      <a:endParaRPr lang="ru-RU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Мурманская обл.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Архангельская обл.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Ненецкий АО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Республика Коми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Ямало-Ненецкий АО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Красноярский край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Чукотский АО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vert="vert270" anchor="ctr"/>
                </a:tc>
              </a:tr>
              <a:tr h="376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Среднемесячная заработная плата работников организаций, рублей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38 824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44 339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35 457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63 711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49 405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69 439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62 136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63 910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3766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Прожиточный минимум на душу населения, рублей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11 342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10 120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9 512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14 816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9 161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12 077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8 138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13 381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587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Доля детей в возрасте 1-6 лет, получающих дошкольную образовательную услугу, в общей численности детей в возрасте 1-6 лет, процент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74,1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80,9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65,3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79,7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81,3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70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66,2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89,5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2348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smtClean="0">
                          <a:effectLst/>
                        </a:rPr>
                        <a:t>Число больничных коек на 10 тыс. населения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128,8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98,1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125,3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120,9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103,7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90,1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92,5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148,8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570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smtClean="0">
                          <a:effectLst/>
                        </a:rPr>
                        <a:t>Численность врачей всех специальностей  в учреждениях здравоохранения на 10 тыс.  населения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39,2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48,0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75,4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36,7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40,4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49,1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50,2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73,7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  <a:tr h="5705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500" smtClean="0">
                          <a:effectLst/>
                        </a:rPr>
                        <a:t>Численность среднего медицинского персонала в учреждениях здравоохранения на 10 тыс. населения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143,4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125,9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156,0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104,9</a:t>
                      </a:r>
                      <a:endParaRPr lang="ru-RU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142,9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smtClean="0">
                          <a:effectLst/>
                        </a:rPr>
                        <a:t>131,0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139,7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151,0</a:t>
                      </a:r>
                      <a:endParaRPr lang="ru-RU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84" marR="43284" marT="0" marB="0" anchor="ctr"/>
                </a:tc>
              </a:tr>
            </a:tbl>
          </a:graphicData>
        </a:graphic>
      </p:graphicFrame>
      <p:sp>
        <p:nvSpPr>
          <p:cNvPr id="4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 smtClean="0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en-GB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23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130697" y="56330"/>
            <a:ext cx="7609655" cy="78038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endParaRPr lang="en-GB" sz="3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Место Арктики в экономике Республики Саха (Якутия)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423572"/>
              </p:ext>
            </p:extLst>
          </p:nvPr>
        </p:nvGraphicFramePr>
        <p:xfrm>
          <a:off x="61418" y="1052736"/>
          <a:ext cx="8975079" cy="5768658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044154"/>
                <a:gridCol w="734514"/>
                <a:gridCol w="1356005"/>
                <a:gridCol w="1356005"/>
                <a:gridCol w="1484401"/>
              </a:tblGrid>
              <a:tr h="3226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2013 г.</a:t>
                      </a:r>
                      <a:endParaRPr lang="ru-RU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Соотношение  к значению по республике,%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На 1 жителя </a:t>
                      </a:r>
                      <a:r>
                        <a:rPr lang="ru-RU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Республики, </a:t>
                      </a:r>
                      <a:r>
                        <a:rPr lang="ru-RU" sz="16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На 1 жителя Арктики РС(Я), тыс. руб.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rgbClr val="0070C0"/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lvl="1" algn="l" fontAlgn="b"/>
                      <a:r>
                        <a:rPr lang="ru-RU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Численность населения, тыс. человек</a:t>
                      </a:r>
                      <a:endParaRPr lang="ru-RU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7,2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lvl="1" algn="l" fontAlgn="b"/>
                      <a:r>
                        <a:rPr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объём отгруженных товаров и услуг, </a:t>
                      </a:r>
                      <a:r>
                        <a:rPr lang="ru-RU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млн. рублей</a:t>
                      </a:r>
                      <a:endParaRPr lang="ru-RU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18 365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3,5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544,9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266,2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lvl="1" algn="l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оборот розничной торговли, млн. руб.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5 981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3,4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149,5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86,7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lvl="1" algn="l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объем платных услуг,  млн. руб.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799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1,4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61,9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11,6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lvl="1" algn="l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прибыль, </a:t>
                      </a:r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полученная организациями</a:t>
                      </a:r>
                      <a:r>
                        <a:rPr lang="ru-RU" sz="18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млн. </a:t>
                      </a:r>
                      <a:r>
                        <a:rPr lang="ru-RU" sz="18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рублей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141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59,9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2,1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lvl="1" algn="l" fontAlgn="b"/>
                      <a:r>
                        <a:rPr lang="ru-RU" sz="1800" b="1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убыток, </a:t>
                      </a:r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полученный организациями, тыс. рублей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0,06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0,43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0,9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lvl="1" algn="l" fontAlgn="b"/>
                      <a:r>
                        <a:rPr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инвестиции в основной капитал организаций, </a:t>
                      </a:r>
                      <a:r>
                        <a:rPr lang="ru-RU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млн. рублей</a:t>
                      </a:r>
                      <a:endParaRPr lang="ru-RU" sz="1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1 988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2,1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196,4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28,8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/>
                      <a:r>
                        <a:rPr lang="ru-RU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ввод  жилых домов, тыс.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19,8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4,9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lvl="1" algn="l" fontAlgn="b"/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безработных, человек</a:t>
                      </a: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3 461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9,2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lvl="1" algn="l" fontAlgn="b"/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заработная плата,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тыс.рублей</a:t>
                      </a:r>
                      <a:endParaRPr lang="ru-RU" sz="18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39,5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84,3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  <a:tr h="36000">
                <a:tc>
                  <a:txBody>
                    <a:bodyPr/>
                    <a:lstStyle/>
                    <a:p>
                      <a:pPr marL="360000" marR="0" lvl="1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зарегистрировано преступлений на 100 тыс. человек населения, случаев</a:t>
                      </a:r>
                      <a:endParaRPr lang="ru-RU" sz="18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83" marR="0" marT="6783" marB="0" anchor="b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1 031,8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6,5</a:t>
                      </a:r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0" marT="6783" marB="0" anchor="ctr">
                    <a:solidFill>
                      <a:schemeClr val="tx2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783" marR="6783" marT="6783" marB="0" anchor="ctr">
                    <a:solidFill>
                      <a:schemeClr val="accent5">
                        <a:lumMod val="20000"/>
                        <a:lumOff val="80000"/>
                        <a:alpha val="47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969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73"/>
            <a:ext cx="8229600" cy="1143000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Aft>
                <a:spcPts val="0"/>
              </a:spcAft>
            </a:pPr>
            <a:r>
              <a:rPr lang="ru-RU" sz="1800" b="1" dirty="0">
                <a:solidFill>
                  <a:srgbClr val="175563"/>
                </a:solidFill>
              </a:rPr>
              <a:t>Комплексная программа </a:t>
            </a:r>
            <a:br>
              <a:rPr lang="ru-RU" sz="1800" b="1" dirty="0">
                <a:solidFill>
                  <a:srgbClr val="175563"/>
                </a:solidFill>
              </a:rPr>
            </a:br>
            <a:r>
              <a:rPr lang="ru-RU" sz="1800" b="1" dirty="0">
                <a:solidFill>
                  <a:srgbClr val="175563"/>
                </a:solidFill>
              </a:rPr>
              <a:t>социально-экономического развития арктических и северных районов Республики Саха (Якутия) </a:t>
            </a:r>
            <a:r>
              <a:rPr lang="ru-RU" sz="1800" b="1" dirty="0" smtClean="0">
                <a:solidFill>
                  <a:srgbClr val="175563"/>
                </a:solidFill>
              </a:rPr>
              <a:t>на 2014-2017 </a:t>
            </a:r>
            <a:r>
              <a:rPr lang="ru-RU" sz="1800" b="1" dirty="0">
                <a:solidFill>
                  <a:srgbClr val="175563"/>
                </a:solidFill>
              </a:rPr>
              <a:t>годы и </a:t>
            </a:r>
            <a:r>
              <a:rPr lang="ru-RU" sz="1800" b="1" dirty="0" smtClean="0">
                <a:solidFill>
                  <a:srgbClr val="175563"/>
                </a:solidFill>
              </a:rPr>
              <a:t>на </a:t>
            </a:r>
            <a:r>
              <a:rPr lang="ru-RU" sz="1800" b="1" dirty="0">
                <a:solidFill>
                  <a:srgbClr val="175563"/>
                </a:solidFill>
              </a:rPr>
              <a:t>период до 2020 года</a:t>
            </a:r>
            <a:br>
              <a:rPr lang="ru-RU" sz="1800" b="1" dirty="0">
                <a:solidFill>
                  <a:srgbClr val="175563"/>
                </a:solidFill>
              </a:rPr>
            </a:br>
            <a:endParaRPr lang="ru-RU" sz="1800" dirty="0">
              <a:solidFill>
                <a:srgbClr val="175563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604448" y="6356350"/>
            <a:ext cx="539552" cy="501650"/>
          </a:xfrm>
          <a:prstGeom prst="rect">
            <a:avLst/>
          </a:prstGeom>
        </p:spPr>
        <p:txBody>
          <a:bodyPr/>
          <a:lstStyle/>
          <a:p>
            <a:fld id="{A725F5CB-4661-40DE-904D-A7A8AEF3E9DD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95736" y="1124744"/>
            <a:ext cx="4464496" cy="108012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balanced" dir="t"/>
          </a:scene3d>
          <a:sp3d contourW="12700">
            <a:bevelT w="114300" prst="artDeco"/>
            <a:contourClr>
              <a:schemeClr val="bg2">
                <a:lumMod val="9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FFFF00"/>
                </a:solidFill>
              </a:rPr>
              <a:t>Переход от политики оптимизации к   стратегии создания комфортных условий проживания населения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44208" y="4653136"/>
            <a:ext cx="2612107" cy="148589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balanced" dir="t"/>
          </a:scene3d>
          <a:sp3d contourW="12700">
            <a:bevelT w="114300" prst="artDeco"/>
            <a:contourClr>
              <a:schemeClr val="bg2">
                <a:lumMod val="9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Участие в формировании единой федеральной инфраструктуры Северного морского пути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635896" y="4648919"/>
            <a:ext cx="2520280" cy="148589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balanced" dir="t"/>
          </a:scene3d>
          <a:sp3d contourW="12700">
            <a:bevelT w="114300" prst="artDeco"/>
            <a:contourClr>
              <a:schemeClr val="bg2">
                <a:lumMod val="9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Развитие добывающего сектора экономики.</a:t>
            </a:r>
          </a:p>
          <a:p>
            <a:pPr algn="ctr"/>
            <a:r>
              <a:rPr lang="ru-RU" sz="1600" b="1" dirty="0"/>
              <a:t>Проведение геологоразведки шельфа моря Лаптевых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1520" y="4653136"/>
            <a:ext cx="2952328" cy="148589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balanced" dir="t"/>
          </a:scene3d>
          <a:sp3d contourW="12700">
            <a:bevelT w="114300" prst="artDeco"/>
            <a:contourClr>
              <a:schemeClr val="bg2">
                <a:lumMod val="9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Развитие традиционных отраслей экономики Севера. Создание перерабатывающих производств. Развитие предпринимательства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03848" y="2996952"/>
            <a:ext cx="2016224" cy="144016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balanced" dir="t"/>
          </a:scene3d>
          <a:sp3d contourW="12700">
            <a:bevelT w="114300" prst="artDeco"/>
            <a:contourClr>
              <a:schemeClr val="bg2">
                <a:lumMod val="9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Внедрение региональных стандартов в социальной сфере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24067" y="2532931"/>
            <a:ext cx="2232248" cy="144016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balanced" dir="t"/>
          </a:scene3d>
          <a:sp3d contourW="12700">
            <a:bevelT w="114300" prst="artDeco"/>
            <a:contourClr>
              <a:schemeClr val="bg2">
                <a:lumMod val="9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Развитие инженерной и социальной инфраструктуры. Внедрение новых технологий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79512" y="2564904"/>
            <a:ext cx="2016224" cy="144016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softEdge rad="127000"/>
          </a:effectLst>
          <a:scene3d>
            <a:camera prst="orthographicFront"/>
            <a:lightRig rig="balanced" dir="t"/>
          </a:scene3d>
          <a:sp3d contourW="12700">
            <a:bevelT w="114300" prst="artDeco"/>
            <a:contourClr>
              <a:schemeClr val="bg2">
                <a:lumMod val="9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Обеспечение транспортной доступности, энергетической безопасности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1403648" y="2204864"/>
            <a:ext cx="792088" cy="32806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427984" y="2240136"/>
            <a:ext cx="0" cy="7568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660232" y="2127597"/>
            <a:ext cx="720080" cy="40533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881439" y="2204864"/>
            <a:ext cx="1282849" cy="244827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220072" y="2213099"/>
            <a:ext cx="504056" cy="243582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2195736" y="2240136"/>
            <a:ext cx="1036687" cy="240878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06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7344816" cy="5760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effectLst/>
              </a:rPr>
              <a:t>Международный проект «ЧЕЛОВЕК В АРКТИКЕ»</a:t>
            </a:r>
            <a:endParaRPr lang="ru-RU" sz="24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7544" y="1124744"/>
            <a:ext cx="8367698" cy="51845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175" indent="-3175" algn="just">
              <a:buNone/>
            </a:pPr>
            <a:r>
              <a:rPr lang="ru-RU" sz="2200" b="1" dirty="0" smtClean="0">
                <a:solidFill>
                  <a:schemeClr val="tx2"/>
                </a:solidFill>
              </a:rPr>
              <a:t>		Проект направлен </a:t>
            </a:r>
            <a:r>
              <a:rPr lang="ru-RU" sz="2200" dirty="0">
                <a:solidFill>
                  <a:schemeClr val="tx2"/>
                </a:solidFill>
              </a:rPr>
              <a:t>на </a:t>
            </a:r>
            <a:r>
              <a:rPr lang="ru-RU" sz="2200" dirty="0" smtClean="0">
                <a:solidFill>
                  <a:schemeClr val="tx2"/>
                </a:solidFill>
              </a:rPr>
              <a:t>разработку индикаторов социально-экономического развития в дополнение к проекту «Арктические социальные индикаторы», </a:t>
            </a:r>
            <a:r>
              <a:rPr lang="ru-RU" sz="2200" dirty="0">
                <a:solidFill>
                  <a:schemeClr val="tx2"/>
                </a:solidFill>
              </a:rPr>
              <a:t>проведение исследований образа жизни, быта, специфики жизни народов </a:t>
            </a:r>
            <a:r>
              <a:rPr lang="ru-RU" sz="2200" dirty="0" smtClean="0">
                <a:solidFill>
                  <a:schemeClr val="tx2"/>
                </a:solidFill>
              </a:rPr>
              <a:t>Арктики. </a:t>
            </a:r>
            <a:endParaRPr lang="ru-RU" sz="1000" dirty="0" smtClean="0">
              <a:solidFill>
                <a:schemeClr val="tx2"/>
              </a:solidFill>
            </a:endParaRPr>
          </a:p>
          <a:p>
            <a:pPr marL="3175" indent="-3175" algn="just">
              <a:buNone/>
            </a:pPr>
            <a:r>
              <a:rPr lang="ru-RU" b="1" dirty="0" smtClean="0">
                <a:solidFill>
                  <a:schemeClr val="tx2"/>
                </a:solidFill>
              </a:rPr>
              <a:t>		</a:t>
            </a:r>
            <a:r>
              <a:rPr lang="ru-RU" b="1" u="sng" dirty="0" smtClean="0">
                <a:solidFill>
                  <a:schemeClr val="tx2"/>
                </a:solidFill>
              </a:rPr>
              <a:t>Главная цель проекта:</a:t>
            </a:r>
          </a:p>
          <a:p>
            <a:pPr marL="3175" indent="-3175" algn="just">
              <a:buNone/>
            </a:pPr>
            <a:r>
              <a:rPr lang="ru-RU" sz="2800" dirty="0">
                <a:solidFill>
                  <a:schemeClr val="tx2"/>
                </a:solidFill>
              </a:rPr>
              <a:t>выработка социальных индикаторов для мониторинга развития человека в Арктике, надежного механизма по сбору информации и разработка рекомендаций по повышению качества жизни населения, проживающего в условиях Арктики, с учетом применения и сопоставления с показателями Арктики зарубежных </a:t>
            </a:r>
            <a:r>
              <a:rPr lang="ru-RU" sz="2800" dirty="0" smtClean="0">
                <a:solidFill>
                  <a:schemeClr val="tx2"/>
                </a:solidFill>
              </a:rPr>
              <a:t>стран.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6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en-GB" sz="14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42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23164671"/>
              </p:ext>
            </p:extLst>
          </p:nvPr>
        </p:nvGraphicFramePr>
        <p:xfrm>
          <a:off x="114424" y="908720"/>
          <a:ext cx="9001001" cy="59123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7135"/>
                <a:gridCol w="1751886"/>
                <a:gridCol w="6201980"/>
              </a:tblGrid>
              <a:tr h="383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Этапы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Сроки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Содержание работ по этапу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72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этап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май </a:t>
                      </a: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</a:rPr>
                        <a:t>–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декабрь </a:t>
                      </a: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</a:rPr>
                        <a:t>2014 г.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концепции проекта. Анализ динамики показателей. Обзор фундаментальных научных работ.  Разработка индикаторов.</a:t>
                      </a:r>
                      <a:r>
                        <a:rPr lang="ru-RU" sz="17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Проведение пилотного социологического обследования. </a:t>
                      </a:r>
                      <a:endParaRPr lang="ru-RU" sz="17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656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 этап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январь </a:t>
                      </a: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</a:rPr>
                        <a:t>–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декабрь </a:t>
                      </a: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</a:rPr>
                        <a:t>2015 г.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региональной группы экспертов. Проведение экспедиционных исследований</a:t>
                      </a:r>
                      <a:r>
                        <a:rPr lang="ru-RU" sz="17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территории Республики Саха (Якутия</a:t>
                      </a:r>
                      <a:r>
                        <a:rPr lang="ru-RU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Арктических регионов России, членов Северного форума. Совершенствование механизма сбора информации. Анализ изменений качества жизни населения Арктики.</a:t>
                      </a:r>
                      <a:endParaRPr lang="ru-R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224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 этап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январь </a:t>
                      </a: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</a:rPr>
                        <a:t>–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</a:rPr>
                        <a:t>декабрь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</a:rPr>
                        <a:t>2017 </a:t>
                      </a: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</a:rPr>
                        <a:t>г.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Получение и обработка результатов социологических исследований в регионах Российской Арктики. Мониторинг показателей по разработанным индикаторам. Подготовка итогового доклада.</a:t>
                      </a:r>
                      <a:endParaRPr lang="ru-RU" sz="1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3758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 этап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январь-ноябрь 2017 г.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Применение результатов реализации проекта в Докладе о развитии человека в Арктике</a:t>
                      </a:r>
                      <a:endParaRPr lang="ru-RU" sz="17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Заголовок 2"/>
          <p:cNvSpPr txBox="1">
            <a:spLocks/>
          </p:cNvSpPr>
          <p:nvPr/>
        </p:nvSpPr>
        <p:spPr>
          <a:xfrm>
            <a:off x="208906" y="116632"/>
            <a:ext cx="7113802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/>
              <a:t>ЭТАПЫ ПРОЕКТА</a:t>
            </a:r>
            <a:r>
              <a:rPr lang="en-US" sz="2400" b="1" dirty="0" smtClean="0"/>
              <a:t> </a:t>
            </a:r>
            <a:r>
              <a:rPr lang="ru-RU" sz="2400" b="1" dirty="0" smtClean="0"/>
              <a:t>«ЧЕЛОВЕК В АРКТИКЕ»</a:t>
            </a:r>
            <a:endParaRPr lang="ru-RU" sz="2400" b="1" dirty="0"/>
          </a:p>
        </p:txBody>
      </p:sp>
      <p:sp>
        <p:nvSpPr>
          <p:cNvPr id="6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en-GB" sz="14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03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с. Казачье </a:t>
            </a:r>
            <a:r>
              <a:rPr lang="ru-RU" dirty="0" err="1" smtClean="0"/>
              <a:t>Усть</a:t>
            </a:r>
            <a:r>
              <a:rPr lang="ru-RU" dirty="0" smtClean="0"/>
              <a:t>-Янского района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7" y="908720"/>
            <a:ext cx="5184575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4869160"/>
            <a:ext cx="368632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u="sng" dirty="0" err="1" smtClean="0">
                <a:solidFill>
                  <a:srgbClr val="C00000"/>
                </a:solidFill>
              </a:rPr>
              <a:t>Усть</a:t>
            </a:r>
            <a:r>
              <a:rPr lang="ru-RU" sz="1600" b="1" u="sng" dirty="0" smtClean="0">
                <a:solidFill>
                  <a:srgbClr val="C00000"/>
                </a:solidFill>
              </a:rPr>
              <a:t>-Янский район</a:t>
            </a:r>
          </a:p>
          <a:p>
            <a:r>
              <a:rPr lang="ru-RU" sz="1600" b="1" dirty="0" smtClean="0"/>
              <a:t>Площадь</a:t>
            </a:r>
            <a:r>
              <a:rPr lang="ru-RU" sz="1600" dirty="0" smtClean="0"/>
              <a:t> – </a:t>
            </a:r>
            <a:r>
              <a:rPr lang="ru-RU" sz="1600" dirty="0"/>
              <a:t>120,3 тыс.км</a:t>
            </a:r>
            <a:r>
              <a:rPr lang="ru-RU" sz="1600" baseline="30000" dirty="0"/>
              <a:t>2</a:t>
            </a:r>
            <a:endParaRPr lang="ru-RU" sz="1600" dirty="0"/>
          </a:p>
          <a:p>
            <a:r>
              <a:rPr lang="ru-RU" sz="1600" b="1" dirty="0" smtClean="0"/>
              <a:t>Численность населения </a:t>
            </a:r>
            <a:r>
              <a:rPr lang="ru-RU" sz="1600" dirty="0" smtClean="0"/>
              <a:t>– </a:t>
            </a:r>
            <a:r>
              <a:rPr lang="ru-RU" sz="1600" dirty="0"/>
              <a:t>7 565 </a:t>
            </a:r>
            <a:r>
              <a:rPr lang="ru-RU" sz="1600" dirty="0" smtClean="0"/>
              <a:t>чел.</a:t>
            </a:r>
            <a:endParaRPr lang="ru-RU" sz="1600" dirty="0"/>
          </a:p>
          <a:p>
            <a:r>
              <a:rPr lang="ru-RU" sz="1600" b="1" dirty="0"/>
              <a:t>Расстояние до </a:t>
            </a:r>
            <a:r>
              <a:rPr lang="ru-RU" sz="1600" b="1" dirty="0" err="1"/>
              <a:t>г.Якутска</a:t>
            </a:r>
            <a:r>
              <a:rPr lang="ru-RU" sz="1600" dirty="0"/>
              <a:t>: </a:t>
            </a:r>
          </a:p>
          <a:p>
            <a:r>
              <a:rPr lang="ru-RU" sz="1600" i="1" dirty="0"/>
              <a:t>   </a:t>
            </a:r>
            <a:r>
              <a:rPr lang="ru-RU" sz="1600" i="1" dirty="0" smtClean="0"/>
              <a:t>воздушным </a:t>
            </a:r>
            <a:r>
              <a:rPr lang="ru-RU" sz="1600" i="1" dirty="0"/>
              <a:t>транспортом – 1 025 км.</a:t>
            </a:r>
            <a:endParaRPr lang="ru-RU" sz="1600" dirty="0"/>
          </a:p>
          <a:p>
            <a:r>
              <a:rPr lang="ru-RU" sz="1600" i="1" dirty="0"/>
              <a:t>    наземным – 2 068 км.</a:t>
            </a:r>
            <a:endParaRPr lang="ru-RU" sz="1600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826584" y="2564904"/>
            <a:ext cx="139970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Arial Black" pitchFamily="34" charset="0"/>
              </a:rPr>
              <a:t>Казачье</a:t>
            </a:r>
            <a:endParaRPr lang="ru-RU" sz="2000" b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1027" name="Picture 3" descr="C:\Users\03_ivanova_as\Desktop\казачье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644" y="871811"/>
            <a:ext cx="3996444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трелка вправо 6"/>
          <p:cNvSpPr/>
          <p:nvPr/>
        </p:nvSpPr>
        <p:spPr>
          <a:xfrm>
            <a:off x="3252213" y="2681912"/>
            <a:ext cx="1489724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058644" y="3613770"/>
            <a:ext cx="4032448" cy="30469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u="sng" dirty="0" smtClean="0">
                <a:solidFill>
                  <a:srgbClr val="C00000"/>
                </a:solidFill>
              </a:rPr>
              <a:t>С. Казачье</a:t>
            </a:r>
          </a:p>
          <a:p>
            <a:r>
              <a:rPr lang="ru-RU" sz="1600" b="1" dirty="0" smtClean="0"/>
              <a:t>Население</a:t>
            </a:r>
            <a:r>
              <a:rPr lang="ru-RU" sz="1600" dirty="0" smtClean="0"/>
              <a:t> – 1 283 чел. </a:t>
            </a:r>
          </a:p>
          <a:p>
            <a:r>
              <a:rPr lang="ru-RU" sz="1600" b="1" dirty="0" smtClean="0"/>
              <a:t>трудоспособное</a:t>
            </a:r>
            <a:r>
              <a:rPr lang="ru-RU" sz="1600" dirty="0" smtClean="0"/>
              <a:t> </a:t>
            </a:r>
            <a:r>
              <a:rPr lang="ru-RU" sz="1600" dirty="0"/>
              <a:t>- 831 чел (60,8</a:t>
            </a:r>
            <a:r>
              <a:rPr lang="ru-RU" sz="1600" dirty="0" smtClean="0"/>
              <a:t>%) </a:t>
            </a:r>
          </a:p>
          <a:p>
            <a:r>
              <a:rPr lang="ru-RU" sz="1600" b="1" dirty="0" smtClean="0"/>
              <a:t>пенсионеры</a:t>
            </a:r>
            <a:r>
              <a:rPr lang="ru-RU" sz="1600" dirty="0" smtClean="0"/>
              <a:t> </a:t>
            </a:r>
            <a:r>
              <a:rPr lang="ru-RU" sz="1600" dirty="0"/>
              <a:t>- 162 чел (11,9</a:t>
            </a:r>
            <a:r>
              <a:rPr lang="ru-RU" sz="1600" dirty="0" smtClean="0"/>
              <a:t>%) </a:t>
            </a:r>
          </a:p>
          <a:p>
            <a:r>
              <a:rPr lang="ru-RU" sz="1600" b="1" dirty="0" smtClean="0"/>
              <a:t>дети </a:t>
            </a:r>
            <a:r>
              <a:rPr lang="ru-RU" sz="1600" dirty="0"/>
              <a:t>– 374 чел. (27,4</a:t>
            </a:r>
            <a:r>
              <a:rPr lang="ru-RU" sz="1600" dirty="0" smtClean="0"/>
              <a:t>%) </a:t>
            </a:r>
          </a:p>
          <a:p>
            <a:r>
              <a:rPr lang="ru-RU" sz="1600" b="1" dirty="0" smtClean="0"/>
              <a:t>Численность ЭАН - </a:t>
            </a:r>
            <a:r>
              <a:rPr lang="ru-RU" sz="1600" dirty="0"/>
              <a:t>622 чел</a:t>
            </a:r>
            <a:r>
              <a:rPr lang="ru-RU" sz="1600" dirty="0" smtClean="0"/>
              <a:t>,</a:t>
            </a:r>
          </a:p>
          <a:p>
            <a:r>
              <a:rPr lang="ru-RU" sz="1600" b="1" dirty="0" smtClean="0"/>
              <a:t>занятые</a:t>
            </a:r>
            <a:r>
              <a:rPr lang="ru-RU" sz="1600" dirty="0" smtClean="0"/>
              <a:t> </a:t>
            </a:r>
            <a:r>
              <a:rPr lang="ru-RU" sz="1600" dirty="0"/>
              <a:t>- 394 (63,3%), </a:t>
            </a:r>
            <a:endParaRPr lang="ru-RU" sz="1600" dirty="0" smtClean="0"/>
          </a:p>
          <a:p>
            <a:r>
              <a:rPr lang="ru-RU" sz="1600" b="1" dirty="0" smtClean="0"/>
              <a:t>безработные</a:t>
            </a:r>
            <a:r>
              <a:rPr lang="ru-RU" sz="1600" dirty="0" smtClean="0"/>
              <a:t> </a:t>
            </a:r>
            <a:r>
              <a:rPr lang="ru-RU" sz="1600" dirty="0"/>
              <a:t>- 228 (36,7%). </a:t>
            </a:r>
            <a:endParaRPr lang="ru-RU" sz="1600" dirty="0" smtClean="0"/>
          </a:p>
          <a:p>
            <a:r>
              <a:rPr lang="ru-RU" sz="1600" b="1" dirty="0" smtClean="0"/>
              <a:t>Среднемесячная зарплата</a:t>
            </a:r>
            <a:r>
              <a:rPr lang="ru-RU" sz="1600" dirty="0" smtClean="0"/>
              <a:t> </a:t>
            </a:r>
            <a:r>
              <a:rPr lang="ru-RU" sz="1600" dirty="0"/>
              <a:t>– 19,9 тыс. </a:t>
            </a:r>
            <a:r>
              <a:rPr lang="ru-RU" sz="1600" dirty="0" smtClean="0"/>
              <a:t>руб.</a:t>
            </a:r>
            <a:endParaRPr lang="ru-RU" sz="1600" dirty="0"/>
          </a:p>
          <a:p>
            <a:r>
              <a:rPr lang="ru-RU" sz="1600" b="1" dirty="0"/>
              <a:t>Основные виды экономической деятельности:</a:t>
            </a:r>
            <a:r>
              <a:rPr lang="ru-RU" sz="1600" dirty="0"/>
              <a:t> рыболовство и сельское хозяйство</a:t>
            </a:r>
            <a:r>
              <a:rPr lang="ru-RU" sz="1600" dirty="0" smtClean="0"/>
              <a:t>.</a:t>
            </a:r>
            <a:endParaRPr lang="ru-RU" dirty="0"/>
          </a:p>
        </p:txBody>
      </p:sp>
      <p:sp>
        <p:nvSpPr>
          <p:cNvPr id="11" name="Номер слайда 2"/>
          <p:cNvSpPr txBox="1">
            <a:spLocks noGrp="1"/>
          </p:cNvSpPr>
          <p:nvPr/>
        </p:nvSpPr>
        <p:spPr bwMode="auto">
          <a:xfrm>
            <a:off x="8572500" y="6550025"/>
            <a:ext cx="571500" cy="333375"/>
          </a:xfrm>
          <a:prstGeom prst="rect">
            <a:avLst/>
          </a:prstGeom>
          <a:noFill/>
          <a:ln w="28575">
            <a:solidFill>
              <a:srgbClr val="3399FF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 defTabSz="449263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C2942E-2EA9-44E1-A419-F02C24CE682B}" type="slidenum">
              <a:rPr lang="en-GB" sz="1400" b="1">
                <a:solidFill>
                  <a:prstClr val="black"/>
                </a:solidFill>
              </a:rPr>
              <a:pPr algn="r" defTabSz="449263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9</a:t>
            </a:fld>
            <a:endParaRPr lang="en-GB" sz="14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549725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 презентаци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презентации</Template>
  <TotalTime>1494</TotalTime>
  <Words>1816</Words>
  <Application>Microsoft Office PowerPoint</Application>
  <PresentationFormat>Экран (4:3)</PresentationFormat>
  <Paragraphs>534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Шаблон презентации</vt:lpstr>
      <vt:lpstr>Тема Office</vt:lpstr>
      <vt:lpstr>Реализация проекта «Человек в Арктике»  в Республике Саха (Якутия)</vt:lpstr>
      <vt:lpstr>Презентация PowerPoint</vt:lpstr>
      <vt:lpstr>Показатели уровня жизни населения Арктических территорий России за 2013 год</vt:lpstr>
      <vt:lpstr>Показатели уровня жизни населения Арктических территорий России за 2013 год</vt:lpstr>
      <vt:lpstr>Место Арктики в экономике Республики Саха (Якутия)</vt:lpstr>
      <vt:lpstr>Комплексная программа  социально-экономического развития арктических и северных районов Республики Саха (Якутия) на 2014-2017 годы и на период до 2020 года </vt:lpstr>
      <vt:lpstr>Международный проект «ЧЕЛОВЕК В АРКТИКЕ»</vt:lpstr>
      <vt:lpstr>Презентация PowerPoint</vt:lpstr>
      <vt:lpstr>с. Казачье Усть-Янского района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Сотрудничество по реализации проекта «Человек в Арктике»</vt:lpstr>
      <vt:lpstr>Презентация PowerPoint</vt:lpstr>
      <vt:lpstr>Место Арктики в экономике Республики Саха (Якутия)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проекта «Человек в Арктике»  в Республике Саха (Якутия)</dc:title>
  <dc:creator>Иванова Анна Сергеевна</dc:creator>
  <cp:lastModifiedBy>Семенова Елена Николаевна</cp:lastModifiedBy>
  <cp:revision>46</cp:revision>
  <cp:lastPrinted>2013-11-06T23:32:18Z</cp:lastPrinted>
  <dcterms:created xsi:type="dcterms:W3CDTF">2014-10-23T07:59:26Z</dcterms:created>
  <dcterms:modified xsi:type="dcterms:W3CDTF">2014-10-31T08:35:06Z</dcterms:modified>
</cp:coreProperties>
</file>